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Open Sans" panose="020B060402020202020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A8563C-E3A1-48D6-BF50-9C6B8054E09C}">
  <a:tblStyle styleId="{45A8563C-E3A1-48D6-BF50-9C6B8054E0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4219b08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4219b08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311d19cf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311d19cf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have extracted all our data into the dataframe clustering_table.</a:t>
            </a:r>
            <a:endParaRPr/>
          </a:p>
          <a:p>
            <a:pPr marL="0" lvl="0" indent="0" algn="l" rtl="0">
              <a:spcBef>
                <a:spcPts val="0"/>
              </a:spcBef>
              <a:spcAft>
                <a:spcPts val="0"/>
              </a:spcAft>
              <a:buNone/>
            </a:pPr>
            <a:endParaRPr/>
          </a:p>
          <a:p>
            <a:pPr marL="0" lvl="0" indent="0" algn="l" rtl="0">
              <a:spcBef>
                <a:spcPts val="0"/>
              </a:spcBef>
              <a:spcAft>
                <a:spcPts val="0"/>
              </a:spcAft>
              <a:buNone/>
            </a:pPr>
            <a:r>
              <a:rPr lang="en"/>
              <a:t>To summarise, and visualise our acquired data, we ran an exploratory analysis using boxplots and violinplots. From the plots we obtained, we recognised patterns in the distribution across all companies’ data for a given indicator, such as return on equity.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this boxplot indicates that there is a large spread across all the values, instead of being all clumped together, which further suggests that we could possibly identify multiple clusters of companies for the certain indicator.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to Exploratory Analysis, we are now able to visualise and identify patterns in the financial indicators provided by AlphaVantage. But even after this, we still do not know which companies are the best overall. </a:t>
            </a:r>
            <a:endParaRPr/>
          </a:p>
          <a:p>
            <a:pPr marL="0" lvl="0" indent="0" algn="l" rtl="0">
              <a:spcBef>
                <a:spcPts val="0"/>
              </a:spcBef>
              <a:spcAft>
                <a:spcPts val="0"/>
              </a:spcAft>
              <a:buNone/>
            </a:pPr>
            <a:endParaRPr/>
          </a:p>
          <a:p>
            <a:pPr marL="0" lvl="0" indent="0" algn="l" rtl="0">
              <a:spcBef>
                <a:spcPts val="0"/>
              </a:spcBef>
              <a:spcAft>
                <a:spcPts val="0"/>
              </a:spcAft>
              <a:buNone/>
            </a:pPr>
            <a:r>
              <a:rPr lang="en"/>
              <a:t>Hence, our solution will apply the machine learning technique of clustering. Clustering will allow us to distinguish certain groups of companies based on certain key characteristics, and isolate the best performers for that specific indicator.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3161d354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3161d354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our accounting knowledge, we have come up with 4 preliminary metrics to assess a company’s financial position. </a:t>
            </a:r>
            <a:endParaRPr/>
          </a:p>
          <a:p>
            <a:pPr marL="0" lvl="0" indent="0" algn="l" rtl="0">
              <a:spcBef>
                <a:spcPts val="0"/>
              </a:spcBef>
              <a:spcAft>
                <a:spcPts val="0"/>
              </a:spcAft>
              <a:buNone/>
            </a:pPr>
            <a:endParaRPr/>
          </a:p>
          <a:p>
            <a:pPr marL="0" lvl="0" indent="0" algn="l" rtl="0">
              <a:spcBef>
                <a:spcPts val="0"/>
              </a:spcBef>
              <a:spcAft>
                <a:spcPts val="0"/>
              </a:spcAft>
              <a:buNone/>
            </a:pPr>
            <a:r>
              <a:rPr lang="en" sz="1300">
                <a:solidFill>
                  <a:srgbClr val="111111"/>
                </a:solidFill>
                <a:highlight>
                  <a:srgbClr val="FFFFFF"/>
                </a:highlight>
              </a:rPr>
              <a:t>Profitability helps provide insight into how much profit a company generates and how that profit relates to other important information about the company. </a:t>
            </a:r>
            <a:endParaRPr sz="1300">
              <a:solidFill>
                <a:srgbClr val="111111"/>
              </a:solidFill>
              <a:highlight>
                <a:srgbClr val="FFFFFF"/>
              </a:highlight>
            </a:endParaRPr>
          </a:p>
          <a:p>
            <a:pPr marL="0" lvl="0" indent="0" algn="l" rtl="0">
              <a:spcBef>
                <a:spcPts val="0"/>
              </a:spcBef>
              <a:spcAft>
                <a:spcPts val="0"/>
              </a:spcAft>
              <a:buNone/>
            </a:pPr>
            <a:endParaRPr/>
          </a:p>
          <a:p>
            <a:pPr marL="0" lvl="0" indent="0" algn="l" rtl="0">
              <a:spcBef>
                <a:spcPts val="0"/>
              </a:spcBef>
              <a:spcAft>
                <a:spcPts val="0"/>
              </a:spcAft>
              <a:buNone/>
            </a:pPr>
            <a:r>
              <a:rPr lang="en"/>
              <a:t>Market Prospect </a:t>
            </a:r>
            <a:r>
              <a:rPr lang="en" sz="1300">
                <a:solidFill>
                  <a:srgbClr val="111111"/>
                </a:solidFill>
                <a:highlight>
                  <a:srgbClr val="FFFFFF"/>
                </a:highlight>
              </a:rPr>
              <a:t>primarily integrate a company’s publicly traded stock price to give investors an understanding of how inexpensive or expensive the company is in the market.</a:t>
            </a:r>
            <a:endParaRPr/>
          </a:p>
          <a:p>
            <a:pPr marL="0" lvl="0" indent="0" algn="l" rtl="0">
              <a:spcBef>
                <a:spcPts val="0"/>
              </a:spcBef>
              <a:spcAft>
                <a:spcPts val="0"/>
              </a:spcAft>
              <a:buNone/>
            </a:pPr>
            <a:endParaRPr/>
          </a:p>
          <a:p>
            <a:pPr marL="0" lvl="0" indent="0" algn="l" rtl="0">
              <a:spcBef>
                <a:spcPts val="0"/>
              </a:spcBef>
              <a:spcAft>
                <a:spcPts val="0"/>
              </a:spcAft>
              <a:buNone/>
            </a:pPr>
            <a:r>
              <a:rPr lang="en" sz="1300">
                <a:highlight>
                  <a:srgbClr val="FFFFFF"/>
                </a:highlight>
              </a:rPr>
              <a:t>Liquidity</a:t>
            </a:r>
            <a:r>
              <a:rPr lang="en" sz="1300">
                <a:solidFill>
                  <a:srgbClr val="111111"/>
                </a:solidFill>
                <a:highlight>
                  <a:srgbClr val="FFFFFF"/>
                </a:highlight>
              </a:rPr>
              <a:t> measures how quickly a company generates cash to buy additional assets or repay its debts quickly.</a:t>
            </a:r>
            <a:endParaRPr sz="1300">
              <a:solidFill>
                <a:srgbClr val="111111"/>
              </a:solidFill>
              <a:highlight>
                <a:srgbClr val="FFFFFF"/>
              </a:highlight>
            </a:endParaRPr>
          </a:p>
          <a:p>
            <a:pPr marL="0" lvl="0" indent="0" algn="l" rtl="0">
              <a:spcBef>
                <a:spcPts val="0"/>
              </a:spcBef>
              <a:spcAft>
                <a:spcPts val="0"/>
              </a:spcAft>
              <a:buNone/>
            </a:pPr>
            <a:endParaRPr sz="1300">
              <a:solidFill>
                <a:srgbClr val="111111"/>
              </a:solidFill>
              <a:highlight>
                <a:srgbClr val="FFFFFF"/>
              </a:highlight>
            </a:endParaRPr>
          </a:p>
          <a:p>
            <a:pPr marL="0" lvl="0" indent="0" algn="l" rtl="0">
              <a:spcBef>
                <a:spcPts val="0"/>
              </a:spcBef>
              <a:spcAft>
                <a:spcPts val="0"/>
              </a:spcAft>
              <a:buNone/>
            </a:pPr>
            <a:r>
              <a:rPr lang="en" sz="1300">
                <a:solidFill>
                  <a:srgbClr val="111111"/>
                </a:solidFill>
                <a:highlight>
                  <a:srgbClr val="FFFFFF"/>
                </a:highlight>
              </a:rPr>
              <a:t>Solvency ratios are used by investors to get a picture of how well a company can deal with its long-term financial obligations. For example, investors will generally avoid companies with more long term debts.</a:t>
            </a:r>
            <a:endParaRPr sz="1300">
              <a:solidFill>
                <a:srgbClr val="111111"/>
              </a:solidFill>
              <a:highlight>
                <a:srgbClr val="FFFFFF"/>
              </a:highlight>
            </a:endParaRPr>
          </a:p>
          <a:p>
            <a:pPr marL="0" lvl="0" indent="0" algn="l" rtl="0">
              <a:spcBef>
                <a:spcPts val="0"/>
              </a:spcBef>
              <a:spcAft>
                <a:spcPts val="0"/>
              </a:spcAft>
              <a:buNone/>
            </a:pPr>
            <a:endParaRPr sz="1300">
              <a:solidFill>
                <a:srgbClr val="111111"/>
              </a:solidFill>
              <a:highlight>
                <a:srgbClr val="FFFFFF"/>
              </a:highlight>
            </a:endParaRPr>
          </a:p>
          <a:p>
            <a:pPr marL="0" lvl="0" indent="0" algn="l" rtl="0">
              <a:spcBef>
                <a:spcPts val="0"/>
              </a:spcBef>
              <a:spcAft>
                <a:spcPts val="0"/>
              </a:spcAft>
              <a:buNone/>
            </a:pPr>
            <a:r>
              <a:rPr lang="en" sz="1300">
                <a:solidFill>
                  <a:srgbClr val="111111"/>
                </a:solidFill>
                <a:highlight>
                  <a:srgbClr val="FFFFFF"/>
                </a:highlight>
              </a:rPr>
              <a:t>We will perform four rounds of clustering, one for each category.</a:t>
            </a:r>
            <a:endParaRPr sz="1300">
              <a:solidFill>
                <a:srgbClr val="11111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311d19cf6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311d19cf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clustering approach will follow the above 3 step process. Initialisation, clustering and evaluation. </a:t>
            </a:r>
            <a:endParaRPr/>
          </a:p>
          <a:p>
            <a:pPr marL="0" lvl="0" indent="0" algn="l" rtl="0">
              <a:spcBef>
                <a:spcPts val="0"/>
              </a:spcBef>
              <a:spcAft>
                <a:spcPts val="0"/>
              </a:spcAft>
              <a:buNone/>
            </a:pPr>
            <a:endParaRPr/>
          </a:p>
          <a:p>
            <a:pPr marL="0" lvl="0" indent="0" algn="l" rtl="0">
              <a:spcBef>
                <a:spcPts val="0"/>
              </a:spcBef>
              <a:spcAft>
                <a:spcPts val="0"/>
              </a:spcAft>
              <a:buNone/>
            </a:pPr>
            <a:r>
              <a:rPr lang="en"/>
              <a:t>Secondly, we will execute the algorithm for each of the four metrics as discussed previously.</a:t>
            </a:r>
            <a:endParaRPr/>
          </a:p>
          <a:p>
            <a:pPr marL="0" lvl="0" indent="0" algn="l" rtl="0">
              <a:spcBef>
                <a:spcPts val="0"/>
              </a:spcBef>
              <a:spcAft>
                <a:spcPts val="0"/>
              </a:spcAft>
              <a:buNone/>
            </a:pPr>
            <a:endParaRPr/>
          </a:p>
          <a:p>
            <a:pPr marL="0" lvl="0" indent="0" algn="l" rtl="0">
              <a:spcBef>
                <a:spcPts val="0"/>
              </a:spcBef>
              <a:spcAft>
                <a:spcPts val="0"/>
              </a:spcAft>
              <a:buNone/>
            </a:pPr>
            <a:r>
              <a:rPr lang="en"/>
              <a:t>Lastly, we will look at the better performing clusters, and extract the individual companies that appear most often. These will be the companies investors should watch out for.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311d19cf6_4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311d19cf6_4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Firstly, we adopt the elbow method to find the optimal number of clusters for our algorithm. This is done by finding the Within Cluster Sum of Squares Following which we will use the k-means algorithm that will help us identify the centroids of each cluster and then partition the data that fit.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311d19cf6_4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311d19cf6_4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Secondly, we will execute the algorithm for each of the four metrics as discussed previously. The clusters will be formed and we can proceed to the next step, Evaluation.</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311d19cf6_4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311d19cf6_4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algorithm will first produce a counts plot with the number of companies in each cluster.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311d19cf6_4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311d19cf6_4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pairplot provides us with a visualisation of each cluster’s relative position.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311d19cf6_4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311d19cf6_4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this histogram, however, we are able to have a birds eye view of the four clusters, going into details of the strengths and weaknesses of each cluster. Furthermore, we are able to spot outliers such as the extremely high return on equity of cluster 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311d19cf6_4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311d19cf6_4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Lastly, the most paramount to our data visualisation would be the boxplots which provides a depiction of cluster data through their quartiles. </a:t>
            </a:r>
            <a:endParaRPr sz="14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en" sz="1400">
                <a:solidFill>
                  <a:schemeClr val="dk1"/>
                </a:solidFill>
                <a:highlight>
                  <a:srgbClr val="FFFFFE"/>
                </a:highlight>
              </a:rPr>
              <a:t>All other things being equal, a company with a higher ROE, ROA, Operating Margin and Profit Margin is preferred. </a:t>
            </a:r>
            <a:endParaRPr sz="14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4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en" sz="1400">
                <a:solidFill>
                  <a:schemeClr val="dk1"/>
                </a:solidFill>
                <a:highlight>
                  <a:srgbClr val="FFFFFE"/>
                </a:highlight>
              </a:rPr>
              <a:t>The boxplots show that cluster 3 does better in ROA, Operating Margin and Profit Margin </a:t>
            </a:r>
            <a:endParaRPr sz="14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4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en" sz="1400">
                <a:solidFill>
                  <a:schemeClr val="dk1"/>
                </a:solidFill>
                <a:highlight>
                  <a:srgbClr val="FFFFFE"/>
                </a:highlight>
              </a:rPr>
              <a:t>Moreover, the boxplot shows an outlier of cluster 2 that has exceptionally high ROE. We generally would weigh ROE higher than Operating Margin because ROE shows how well a company uses investment funds from shareholders to generate earnings so it is important to investors that a company has good ROE.</a:t>
            </a:r>
            <a:endParaRPr sz="14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4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en" sz="1400">
                <a:solidFill>
                  <a:schemeClr val="dk1"/>
                </a:solidFill>
                <a:highlight>
                  <a:srgbClr val="FFFFFE"/>
                </a:highlight>
              </a:rPr>
              <a:t>In our interest of finding profitable companies, we shall therefore include cluster 2 and 3 in our final analysis.</a:t>
            </a:r>
            <a:endParaRPr sz="1400">
              <a:solidFill>
                <a:srgbClr val="0000FF"/>
              </a:solidFill>
              <a:highlight>
                <a:srgbClr val="FFFFFE"/>
              </a:highlight>
            </a:endParaRPr>
          </a:p>
          <a:p>
            <a:pPr marL="0" lvl="0" indent="0" algn="l" rtl="0">
              <a:spcBef>
                <a:spcPts val="0"/>
              </a:spcBef>
              <a:spcAft>
                <a:spcPts val="0"/>
              </a:spcAft>
              <a:buNone/>
            </a:pP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9c45342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550 BILLION DOLLARS. Thats how much disengaged traders lose on average every day. Pure speculation as well as emotional trading are cited as key factors of unprofitable trading. So, how should investors trade as to ensure profits?</a:t>
            </a:r>
            <a:endParaRPr/>
          </a:p>
          <a:p>
            <a:pPr marL="0" lvl="0" indent="0" algn="l" rtl="0">
              <a:spcBef>
                <a:spcPts val="0"/>
              </a:spcBef>
              <a:spcAft>
                <a:spcPts val="0"/>
              </a:spcAft>
              <a:buNone/>
            </a:pPr>
            <a:endParaRPr/>
          </a:p>
          <a:p>
            <a:pPr marL="0" lvl="0" indent="0" algn="l" rtl="0">
              <a:spcBef>
                <a:spcPts val="0"/>
              </a:spcBef>
              <a:spcAft>
                <a:spcPts val="0"/>
              </a:spcAft>
              <a:buNone/>
            </a:pPr>
            <a:r>
              <a:rPr lang="en"/>
              <a:t>Hi, we are Team 5, a group of student investors, and with the power of machine learning, we are here to turn your losses into profits.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01fb0c3a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d01fb0c3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200">
                <a:solidFill>
                  <a:schemeClr val="dk1"/>
                </a:solidFill>
                <a:highlight>
                  <a:srgbClr val="FFFFFE"/>
                </a:highlight>
              </a:rPr>
              <a:t>Moving on to the other three ratios, a company with a higher Current Ratio and Cash Ratio is preferred. </a:t>
            </a:r>
            <a:endParaRPr sz="12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2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en" sz="1200">
                <a:solidFill>
                  <a:schemeClr val="dk1"/>
                </a:solidFill>
                <a:highlight>
                  <a:srgbClr val="FFFFFE"/>
                </a:highlight>
              </a:rPr>
              <a:t>Analysing the boxplots, we chose cluster 1 which performed better in both aspects as well as the outlier, cluster 3 that did exceptionally well in both aspects. </a:t>
            </a:r>
            <a:endParaRPr sz="12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2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200">
              <a:solidFill>
                <a:srgbClr val="0000FF"/>
              </a:solidFill>
              <a:highlight>
                <a:srgbClr val="FFFFFE"/>
              </a:highlight>
            </a:endParaRPr>
          </a:p>
          <a:p>
            <a:pPr marL="0" lvl="0" indent="0" algn="l" rtl="0">
              <a:spcBef>
                <a:spcPts val="0"/>
              </a:spcBef>
              <a:spcAft>
                <a:spcPts val="0"/>
              </a:spcAft>
              <a:buNone/>
            </a:pP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01fb0c3a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01fb0c3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When looking at solvency, </a:t>
            </a:r>
            <a:r>
              <a:rPr lang="en" sz="1200">
                <a:solidFill>
                  <a:schemeClr val="dk1"/>
                </a:solidFill>
                <a:highlight>
                  <a:srgbClr val="FFFFFE"/>
                </a:highlight>
                <a:latin typeface="Roboto"/>
                <a:ea typeface="Roboto"/>
                <a:cs typeface="Roboto"/>
                <a:sym typeface="Roboto"/>
              </a:rPr>
              <a:t>a company with a lower Debt-To-Equity Ratio and a lower Debt-To-Asset Ratio is preferred.</a:t>
            </a:r>
            <a:endParaRPr sz="1200">
              <a:solidFill>
                <a:schemeClr val="dk1"/>
              </a:solidFill>
              <a:highlight>
                <a:srgbClr val="FFFFFE"/>
              </a:highlight>
              <a:latin typeface="Roboto"/>
              <a:ea typeface="Roboto"/>
              <a:cs typeface="Roboto"/>
              <a:sym typeface="Roboto"/>
            </a:endParaRPr>
          </a:p>
          <a:p>
            <a:pPr marL="0" lvl="0" indent="0" algn="l" rtl="0">
              <a:lnSpc>
                <a:spcPct val="135714"/>
              </a:lnSpc>
              <a:spcBef>
                <a:spcPts val="0"/>
              </a:spcBef>
              <a:spcAft>
                <a:spcPts val="0"/>
              </a:spcAft>
              <a:buClr>
                <a:schemeClr val="dk1"/>
              </a:buClr>
              <a:buSzPts val="1100"/>
              <a:buFont typeface="Arial"/>
              <a:buNone/>
            </a:pPr>
            <a:endParaRPr sz="1200">
              <a:solidFill>
                <a:schemeClr val="dk1"/>
              </a:solidFill>
              <a:highlight>
                <a:srgbClr val="FFFFFE"/>
              </a:highlight>
              <a:latin typeface="Roboto"/>
              <a:ea typeface="Roboto"/>
              <a:cs typeface="Roboto"/>
              <a:sym typeface="Roboto"/>
            </a:endParaRPr>
          </a:p>
          <a:p>
            <a:pPr marL="0" lvl="0" indent="0" algn="l" rtl="0">
              <a:lnSpc>
                <a:spcPct val="135714"/>
              </a:lnSpc>
              <a:spcBef>
                <a:spcPts val="0"/>
              </a:spcBef>
              <a:spcAft>
                <a:spcPts val="0"/>
              </a:spcAft>
              <a:buClr>
                <a:schemeClr val="dk1"/>
              </a:buClr>
              <a:buSzPts val="1100"/>
              <a:buFont typeface="Arial"/>
              <a:buNone/>
            </a:pPr>
            <a:r>
              <a:rPr lang="en" sz="1200">
                <a:solidFill>
                  <a:schemeClr val="dk1"/>
                </a:solidFill>
                <a:highlight>
                  <a:srgbClr val="FFFFFE"/>
                </a:highlight>
                <a:latin typeface="Roboto"/>
                <a:ea typeface="Roboto"/>
                <a:cs typeface="Roboto"/>
                <a:sym typeface="Roboto"/>
              </a:rPr>
              <a:t>From the above boxplots, we can clearly observe that cluster 0 does better in both aspects. Hence, we will include it in our Final Analysis. </a:t>
            </a:r>
            <a:endParaRPr sz="1200">
              <a:solidFill>
                <a:schemeClr val="dk1"/>
              </a:solidFill>
              <a:highlight>
                <a:srgbClr val="FFFFFE"/>
              </a:highlight>
              <a:latin typeface="Roboto"/>
              <a:ea typeface="Roboto"/>
              <a:cs typeface="Roboto"/>
              <a:sym typeface="Roboto"/>
            </a:endParaRPr>
          </a:p>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3161ac1c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3161ac1c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200">
                <a:solidFill>
                  <a:schemeClr val="dk1"/>
                </a:solidFill>
                <a:highlight>
                  <a:srgbClr val="FFFFFE"/>
                </a:highlight>
              </a:rPr>
              <a:t>When comparing market prospects of a company, a low PE Ratio, high EPS and high Price-To-Book Ratio, is preferred. </a:t>
            </a:r>
            <a:endParaRPr sz="12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2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en" sz="1200">
                <a:solidFill>
                  <a:schemeClr val="dk1"/>
                </a:solidFill>
                <a:highlight>
                  <a:srgbClr val="FFFFFE"/>
                </a:highlight>
              </a:rPr>
              <a:t>Here we can observe that cluster 0 exhibits lower PE Ratio and higher EPS but lower Price-To-Book Ratio. </a:t>
            </a:r>
            <a:endParaRPr sz="12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200">
              <a:solidFill>
                <a:schemeClr val="dk1"/>
              </a:solidFill>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en" sz="1200">
                <a:solidFill>
                  <a:schemeClr val="dk1"/>
                </a:solidFill>
                <a:highlight>
                  <a:srgbClr val="FFFFFE"/>
                </a:highlight>
              </a:rPr>
              <a:t>In our interest of finding the companies with the best market prospects, we have decided to choose cluster 0 as its shows more favourable results in 2 of the financial ratios as compared to just 1 other.</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311d19cf6_4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311d19cf6_4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rgbClr val="4285F4"/>
                </a:solidFill>
              </a:rPr>
              <a:t>Lastly, our evaluation considers the frequency of appearance of each company in the clusters and ranks them accordingly. Following which, we will have a clear visualisation of the top companies that does well in each metric.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3161d354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3161d354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4285F4"/>
              </a:buClr>
              <a:buSzPts val="1100"/>
              <a:buFont typeface="Arial"/>
              <a:buNone/>
            </a:pPr>
            <a:r>
              <a:rPr lang="en" sz="1200">
                <a:solidFill>
                  <a:srgbClr val="4285F4"/>
                </a:solidFill>
              </a:rPr>
              <a:t>We will first extract the top performing clusters in each category and join them into a list. Our code will then run a count on how many times a companies’ name is repeated. We consider the best companies as those that appear in the list a total of four times. Companies that appear in 3 of the 4 clusters will be identified as good companies. For our category of best companies, we have these 11 companies that we would strongly encourage investors to look into as it emulates the quintessential characteristics of an investment worthy company.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3161d354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3161d354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E"/>
                </a:highlight>
              </a:rPr>
              <a:t>The companies present in this list are companies that are good in profitability, market prospects, liquidity and solvency. </a:t>
            </a:r>
            <a:endParaRPr sz="1200">
              <a:solidFill>
                <a:schemeClr val="dk1"/>
              </a:solidFill>
              <a:highlight>
                <a:srgbClr val="FFFFFE"/>
              </a:highlight>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highlight>
                <a:srgbClr val="FFFFFE"/>
              </a:highlight>
            </a:endParaRPr>
          </a:p>
          <a:p>
            <a:pPr marL="0" lvl="0" indent="0" algn="l" rtl="0">
              <a:lnSpc>
                <a:spcPct val="150000"/>
              </a:lnSpc>
              <a:spcBef>
                <a:spcPts val="0"/>
              </a:spcBef>
              <a:spcAft>
                <a:spcPts val="0"/>
              </a:spcAft>
              <a:buNone/>
            </a:pPr>
            <a:r>
              <a:rPr lang="en" sz="1200">
                <a:solidFill>
                  <a:schemeClr val="dk1"/>
                </a:solidFill>
                <a:highlight>
                  <a:srgbClr val="FFFFFE"/>
                </a:highlight>
              </a:rPr>
              <a:t>Diving further into the analysis of these companies, we can observe that they are generally companies from the technology, semiconductor or the pharmeceutical industry. </a:t>
            </a:r>
            <a:endParaRPr sz="1200">
              <a:solidFill>
                <a:schemeClr val="dk1"/>
              </a:solidFill>
              <a:highlight>
                <a:srgbClr val="FFFFFE"/>
              </a:highlight>
            </a:endParaRPr>
          </a:p>
          <a:p>
            <a:pPr marL="0" lvl="0" indent="0" algn="l" rtl="0">
              <a:lnSpc>
                <a:spcPct val="150000"/>
              </a:lnSpc>
              <a:spcBef>
                <a:spcPts val="0"/>
              </a:spcBef>
              <a:spcAft>
                <a:spcPts val="0"/>
              </a:spcAft>
              <a:buNone/>
            </a:pPr>
            <a:endParaRPr sz="1200">
              <a:solidFill>
                <a:schemeClr val="dk1"/>
              </a:solidFill>
              <a:highlight>
                <a:srgbClr val="FFFFFE"/>
              </a:highlight>
            </a:endParaRPr>
          </a:p>
          <a:p>
            <a:pPr marL="0" lvl="0" indent="0" algn="l" rtl="0">
              <a:lnSpc>
                <a:spcPct val="150000"/>
              </a:lnSpc>
              <a:spcBef>
                <a:spcPts val="0"/>
              </a:spcBef>
              <a:spcAft>
                <a:spcPts val="0"/>
              </a:spcAft>
              <a:buNone/>
            </a:pPr>
            <a:r>
              <a:rPr lang="en" sz="1200">
                <a:solidFill>
                  <a:srgbClr val="0000FF"/>
                </a:solidFill>
                <a:highlight>
                  <a:srgbClr val="FFFFFE"/>
                </a:highlight>
              </a:rPr>
              <a:t>Linking back to our problem statement, we have developed an algorithm to identify out of a given set of companies, the most investment-worthy of them. This is done through a cluster-based approach using 4 key financial metrics. This gives us and investors, a more informed decision backed by data analysis, thereby strengthening and diversifying our portfolio to maximise gains and capitalise on this well-rounded strategy created.</a:t>
            </a:r>
            <a:endParaRPr sz="1200">
              <a:solidFill>
                <a:srgbClr val="0000FF"/>
              </a:solidFill>
              <a:highlight>
                <a:srgbClr val="FFFFFE"/>
              </a:highlight>
            </a:endParaRPr>
          </a:p>
          <a:p>
            <a:pPr marL="0" lvl="0" indent="0" algn="l" rtl="0">
              <a:lnSpc>
                <a:spcPct val="135714"/>
              </a:lnSpc>
              <a:spcBef>
                <a:spcPts val="0"/>
              </a:spcBef>
              <a:spcAft>
                <a:spcPts val="0"/>
              </a:spcAft>
              <a:buNone/>
            </a:pP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3161d3546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3161d3546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our references. Our team has contributed evenly throughout the entire project from the problem formulation stage to programming the algorithm, to creating the final product that is this video. We hope you enjoyed.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9090756a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300">
                <a:latin typeface="Roboto"/>
                <a:ea typeface="Roboto"/>
                <a:cs typeface="Roboto"/>
                <a:sym typeface="Roboto"/>
              </a:rPr>
              <a:t>Our mission is to help investors build a diversified portfolio by conducting intensive analysis of company’s financial data.</a:t>
            </a:r>
            <a:endParaRPr sz="2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2300">
                <a:latin typeface="Roboto"/>
                <a:ea typeface="Roboto"/>
                <a:cs typeface="Roboto"/>
                <a:sym typeface="Roboto"/>
              </a:rPr>
              <a:t>Based on our knowledge of financial accounting, we are able to use financial reports to produce several important ratios that dictate the investment worthiness of a company. But, is that all we can do to reach an informed decision?</a:t>
            </a:r>
            <a:endParaRPr sz="2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2300">
                <a:latin typeface="Roboto"/>
                <a:ea typeface="Roboto"/>
                <a:cs typeface="Roboto"/>
                <a:sym typeface="Roboto"/>
              </a:rPr>
              <a:t>NO. After learning about Data Science and Machine Learning, we have discovered an abundance of tools to provide a unique understanding of the stock market and financial data.</a:t>
            </a:r>
            <a:endParaRPr sz="2300" strike="sngStrike">
              <a:latin typeface="Roboto"/>
              <a:ea typeface="Roboto"/>
              <a:cs typeface="Roboto"/>
              <a:sym typeface="Roboto"/>
            </a:endParaRPr>
          </a:p>
          <a:p>
            <a:pPr marL="0" lvl="0" indent="0" algn="l" rtl="0">
              <a:spcBef>
                <a:spcPts val="0"/>
              </a:spcBef>
              <a:spcAft>
                <a:spcPts val="0"/>
              </a:spcAft>
              <a:buNone/>
            </a:pPr>
            <a:endParaRPr sz="100" strike="sng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311d19cf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311d19cf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Alphavantage. It offers free APIs for real-time and historical data of stocks, such as the balance sheet, income statement and cash flows of a company. </a:t>
            </a:r>
            <a:endParaRPr/>
          </a:p>
          <a:p>
            <a:pPr marL="0" lvl="0" indent="0" algn="l" rtl="0">
              <a:spcBef>
                <a:spcPts val="0"/>
              </a:spcBef>
              <a:spcAft>
                <a:spcPts val="0"/>
              </a:spcAft>
              <a:buNone/>
            </a:pPr>
            <a:endParaRPr/>
          </a:p>
          <a:p>
            <a:pPr marL="0" lvl="0" indent="0" algn="l" rtl="0">
              <a:spcBef>
                <a:spcPts val="0"/>
              </a:spcBef>
              <a:spcAft>
                <a:spcPts val="0"/>
              </a:spcAft>
              <a:buNone/>
            </a:pPr>
            <a:r>
              <a:rPr lang="en"/>
              <a:t>From here, we can obtain financial ratios from the company overview, and further generate and calculate fundamental data of various companies from their financial statements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Hence our problem statement. </a:t>
            </a:r>
            <a:r>
              <a:rPr lang="en" sz="1600">
                <a:latin typeface="Roboto"/>
                <a:ea typeface="Roboto"/>
                <a:cs typeface="Roboto"/>
                <a:sym typeface="Roboto"/>
              </a:rPr>
              <a:t>Given financial information powered by AlphaVantage, how may we develop a solution to identify profitable companies and recommend a diversified portfolio to investors?</a:t>
            </a:r>
            <a:endParaRPr sz="1600">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933c8c4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start off, we will delve into the financial data extraction of companies, followed by an in-depth exploratory analysis and then a clustering of stocks using machine 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311d19c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311d19c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we extract several significant data such as return on equity and eps which can be extracted directly from the Company’s Overview financial statement.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not all of the financial ratios can be extracted directly from the financial statement. For example, current ratio and cash ratio are not directly available and has to be derived separately. As such, we perform some exploratory analysis to calculate current ratio by dividing the reported total assets by the total liabilities which are available in the company’s balance sheet statement.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311d19cf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311d19cf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Debt to Equity and Debt to Asset Ratios are some other insightful figures that measure a company’s financial leverage. We can also obtain them by manipulating extracted data from the balance sheet. More on exploratory analysis will be covered soon.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311d19cf6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d311d19cf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In dealing with NaN values, we had to choose between removing all rows with NaN values, or imputing data using interpolated values, like Mean. For this study, we chose to adopt the former, where random missing values for a stock would result in removal of the entirety of the row.</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hyperlink" Target="https://www.analyticsvidhya.com/blog/2019/08/comprehensive-guide-k-means-clustering/" TargetMode="External"/><Relationship Id="rId3" Type="http://schemas.openxmlformats.org/officeDocument/2006/relationships/hyperlink" Target="https://www.alphavantage.co/documentation/" TargetMode="External"/><Relationship Id="rId7" Type="http://schemas.openxmlformats.org/officeDocument/2006/relationships/hyperlink" Target="https://www.thebalance.com/financial-ratio-guide-357501"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www.investopedia.com/financial-edge/0910/6-basic-financial-ratios-and-what-they-tell-you.aspx" TargetMode="External"/><Relationship Id="rId11" Type="http://schemas.openxmlformats.org/officeDocument/2006/relationships/hyperlink" Target="https://lams.ntu.edu.sg/lams/tool/lanb11/learning/learner.do?toolSessionID=700605" TargetMode="External"/><Relationship Id="rId5" Type="http://schemas.openxmlformats.org/officeDocument/2006/relationships/hyperlink" Target="https://www.businesstoday.in/moneytoday/investment/key-financial-ratios-analyze-company-stock-investment/story/209789.html" TargetMode="External"/><Relationship Id="rId10" Type="http://schemas.openxmlformats.org/officeDocument/2006/relationships/hyperlink" Target="https://towardsdatascience.com/clustering-analysis-on-stock-selection-2c2fd079b295" TargetMode="External"/><Relationship Id="rId4" Type="http://schemas.openxmlformats.org/officeDocument/2006/relationships/hyperlink" Target="https://www.investopedia.com/articles/stocks/06/ratios.asp" TargetMode="External"/><Relationship Id="rId9" Type="http://schemas.openxmlformats.org/officeDocument/2006/relationships/hyperlink" Target="https://towardsdatascience.com/machine-learning-for-stock-clustering-using-k-means-algorithm-126bc1ace4e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DSAI Project </a:t>
            </a:r>
            <a:endParaRPr/>
          </a:p>
        </p:txBody>
      </p:sp>
      <p:sp>
        <p:nvSpPr>
          <p:cNvPr id="68" name="Google Shape;68;p13"/>
          <p:cNvSpPr txBox="1">
            <a:spLocks noGrp="1"/>
          </p:cNvSpPr>
          <p:nvPr>
            <p:ph type="subTitle" idx="1"/>
          </p:nvPr>
        </p:nvSpPr>
        <p:spPr>
          <a:xfrm>
            <a:off x="390525" y="2789112"/>
            <a:ext cx="8222100" cy="15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FSP4_Team05:</a:t>
            </a:r>
            <a:endParaRPr/>
          </a:p>
          <a:p>
            <a:pPr marL="0" lvl="0" indent="0" algn="l" rtl="0">
              <a:spcBef>
                <a:spcPts val="0"/>
              </a:spcBef>
              <a:spcAft>
                <a:spcPts val="0"/>
              </a:spcAft>
              <a:buNone/>
            </a:pPr>
            <a:r>
              <a:rPr lang="en"/>
              <a:t>Sng Yi Xuan U2021009B</a:t>
            </a:r>
            <a:endParaRPr/>
          </a:p>
          <a:p>
            <a:pPr marL="0" lvl="0" indent="0" algn="l" rtl="0">
              <a:spcBef>
                <a:spcPts val="0"/>
              </a:spcBef>
              <a:spcAft>
                <a:spcPts val="0"/>
              </a:spcAft>
              <a:buNone/>
            </a:pPr>
            <a:r>
              <a:rPr lang="en"/>
              <a:t>Timothy Chang U2022114A </a:t>
            </a:r>
            <a:endParaRPr/>
          </a:p>
          <a:p>
            <a:pPr marL="0" lvl="0" indent="0" algn="l" rtl="0">
              <a:spcBef>
                <a:spcPts val="0"/>
              </a:spcBef>
              <a:spcAft>
                <a:spcPts val="0"/>
              </a:spcAft>
              <a:buNone/>
            </a:pPr>
            <a:r>
              <a:rPr lang="en"/>
              <a:t>Ivan Lua U2022506F</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Exploratory Analysis</a:t>
            </a:r>
            <a:endParaRPr sz="3000"/>
          </a:p>
        </p:txBody>
      </p:sp>
      <p:pic>
        <p:nvPicPr>
          <p:cNvPr id="155" name="Google Shape;155;p22"/>
          <p:cNvPicPr preferRelativeResize="0"/>
          <p:nvPr/>
        </p:nvPicPr>
        <p:blipFill rotWithShape="1">
          <a:blip r:embed="rId3">
            <a:alphaModFix/>
          </a:blip>
          <a:srcRect l="20631" t="23717" r="16176" b="6972"/>
          <a:stretch/>
        </p:blipFill>
        <p:spPr>
          <a:xfrm>
            <a:off x="905650" y="691575"/>
            <a:ext cx="7332677" cy="4451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3"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161" name="Google Shape;161;p23"/>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The solution</a:t>
            </a:r>
            <a:endParaRPr>
              <a:solidFill>
                <a:schemeClr val="lt1"/>
              </a:solidFill>
            </a:endParaRPr>
          </a:p>
        </p:txBody>
      </p:sp>
      <p:sp>
        <p:nvSpPr>
          <p:cNvPr id="162" name="Google Shape;162;p23"/>
          <p:cNvSpPr txBox="1">
            <a:spLocks noGrp="1"/>
          </p:cNvSpPr>
          <p:nvPr>
            <p:ph type="body" idx="2"/>
          </p:nvPr>
        </p:nvSpPr>
        <p:spPr>
          <a:xfrm>
            <a:off x="5015775" y="2036550"/>
            <a:ext cx="3630900" cy="1070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6000"/>
              <a:t>Clustering</a:t>
            </a:r>
            <a:endParaRPr sz="6000"/>
          </a:p>
        </p:txBody>
      </p:sp>
      <p:pic>
        <p:nvPicPr>
          <p:cNvPr id="163" name="Google Shape;163;p23"/>
          <p:cNvPicPr preferRelativeResize="0"/>
          <p:nvPr/>
        </p:nvPicPr>
        <p:blipFill>
          <a:blip r:embed="rId4">
            <a:alphaModFix/>
          </a:blip>
          <a:stretch>
            <a:fillRect/>
          </a:stretch>
        </p:blipFill>
        <p:spPr>
          <a:xfrm>
            <a:off x="5015773" y="2870625"/>
            <a:ext cx="1992349" cy="19923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a:t>4 Categories of Financial Ratios</a:t>
            </a:r>
            <a:endParaRPr sz="2800" b="1"/>
          </a:p>
        </p:txBody>
      </p:sp>
      <p:graphicFrame>
        <p:nvGraphicFramePr>
          <p:cNvPr id="169" name="Google Shape;169;p24"/>
          <p:cNvGraphicFramePr/>
          <p:nvPr/>
        </p:nvGraphicFramePr>
        <p:xfrm>
          <a:off x="0" y="669125"/>
          <a:ext cx="9144000" cy="4474375"/>
        </p:xfrm>
        <a:graphic>
          <a:graphicData uri="http://schemas.openxmlformats.org/drawingml/2006/table">
            <a:tbl>
              <a:tblPr>
                <a:noFill/>
                <a:tableStyleId>{45A8563C-E3A1-48D6-BF50-9C6B8054E09C}</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247125">
                <a:tc>
                  <a:txBody>
                    <a:bodyPr/>
                    <a:lstStyle/>
                    <a:p>
                      <a:pPr marL="0" lvl="0" indent="0" algn="l" rtl="0">
                        <a:lnSpc>
                          <a:spcPct val="115000"/>
                        </a:lnSpc>
                        <a:spcBef>
                          <a:spcPts val="0"/>
                        </a:spcBef>
                        <a:spcAft>
                          <a:spcPts val="0"/>
                        </a:spcAft>
                        <a:buNone/>
                      </a:pPr>
                      <a:r>
                        <a:rPr lang="en" sz="1700"/>
                        <a:t>Profitability:</a:t>
                      </a:r>
                      <a:endParaRPr sz="1700"/>
                    </a:p>
                    <a:p>
                      <a:pPr marL="457200" lvl="0" indent="-336550" algn="l" rtl="0">
                        <a:lnSpc>
                          <a:spcPct val="115000"/>
                        </a:lnSpc>
                        <a:spcBef>
                          <a:spcPts val="0"/>
                        </a:spcBef>
                        <a:spcAft>
                          <a:spcPts val="0"/>
                        </a:spcAft>
                        <a:buSzPts val="1700"/>
                        <a:buChar char="-"/>
                      </a:pPr>
                      <a:r>
                        <a:rPr lang="en" sz="1700"/>
                        <a:t>Return on Equity (ROE)</a:t>
                      </a:r>
                      <a:endParaRPr sz="1700"/>
                    </a:p>
                    <a:p>
                      <a:pPr marL="457200" lvl="0" indent="-336550" algn="l" rtl="0">
                        <a:lnSpc>
                          <a:spcPct val="115000"/>
                        </a:lnSpc>
                        <a:spcBef>
                          <a:spcPts val="0"/>
                        </a:spcBef>
                        <a:spcAft>
                          <a:spcPts val="0"/>
                        </a:spcAft>
                        <a:buSzPts val="1700"/>
                        <a:buChar char="-"/>
                      </a:pPr>
                      <a:r>
                        <a:rPr lang="en" sz="1700"/>
                        <a:t>Return on Assets (ROA)</a:t>
                      </a:r>
                      <a:endParaRPr sz="1700"/>
                    </a:p>
                    <a:p>
                      <a:pPr marL="457200" lvl="0" indent="-336550" algn="l" rtl="0">
                        <a:lnSpc>
                          <a:spcPct val="115000"/>
                        </a:lnSpc>
                        <a:spcBef>
                          <a:spcPts val="0"/>
                        </a:spcBef>
                        <a:spcAft>
                          <a:spcPts val="0"/>
                        </a:spcAft>
                        <a:buSzPts val="1700"/>
                        <a:buChar char="-"/>
                      </a:pPr>
                      <a:r>
                        <a:rPr lang="en" sz="1700"/>
                        <a:t>Gross Profit Margin</a:t>
                      </a:r>
                      <a:endParaRPr sz="1700"/>
                    </a:p>
                    <a:p>
                      <a:pPr marL="457200" lvl="0" indent="-336550" algn="l" rtl="0">
                        <a:lnSpc>
                          <a:spcPct val="115000"/>
                        </a:lnSpc>
                        <a:spcBef>
                          <a:spcPts val="0"/>
                        </a:spcBef>
                        <a:spcAft>
                          <a:spcPts val="0"/>
                        </a:spcAft>
                        <a:buSzPts val="1700"/>
                        <a:buChar char="-"/>
                      </a:pPr>
                      <a:r>
                        <a:rPr lang="en" sz="1700"/>
                        <a:t>Operating Margin</a:t>
                      </a:r>
                      <a:endParaRPr sz="1700"/>
                    </a:p>
                  </a:txBody>
                  <a:tcPr marL="91425" marR="91425" marT="91425" marB="91425"/>
                </a:tc>
                <a:tc>
                  <a:txBody>
                    <a:bodyPr/>
                    <a:lstStyle/>
                    <a:p>
                      <a:pPr marL="0" lvl="0" indent="0" algn="l" rtl="0">
                        <a:lnSpc>
                          <a:spcPct val="115000"/>
                        </a:lnSpc>
                        <a:spcBef>
                          <a:spcPts val="0"/>
                        </a:spcBef>
                        <a:spcAft>
                          <a:spcPts val="0"/>
                        </a:spcAft>
                        <a:buNone/>
                      </a:pPr>
                      <a:r>
                        <a:rPr lang="en" sz="1700"/>
                        <a:t>Market Prospects:</a:t>
                      </a:r>
                      <a:endParaRPr sz="1700"/>
                    </a:p>
                    <a:p>
                      <a:pPr marL="457200" lvl="0" indent="-336550" algn="l" rtl="0">
                        <a:lnSpc>
                          <a:spcPct val="115000"/>
                        </a:lnSpc>
                        <a:spcBef>
                          <a:spcPts val="0"/>
                        </a:spcBef>
                        <a:spcAft>
                          <a:spcPts val="0"/>
                        </a:spcAft>
                        <a:buSzPts val="1700"/>
                        <a:buChar char="-"/>
                      </a:pPr>
                      <a:r>
                        <a:rPr lang="en" sz="1700"/>
                        <a:t>Price-to-Earning Ratio </a:t>
                      </a:r>
                      <a:endParaRPr sz="1700"/>
                    </a:p>
                    <a:p>
                      <a:pPr marL="457200" lvl="0" indent="-336550" algn="l" rtl="0">
                        <a:lnSpc>
                          <a:spcPct val="115000"/>
                        </a:lnSpc>
                        <a:spcBef>
                          <a:spcPts val="0"/>
                        </a:spcBef>
                        <a:spcAft>
                          <a:spcPts val="0"/>
                        </a:spcAft>
                        <a:buSzPts val="1700"/>
                        <a:buChar char="-"/>
                      </a:pPr>
                      <a:r>
                        <a:rPr lang="en" sz="1700"/>
                        <a:t>Earnings per Share (EPS)</a:t>
                      </a:r>
                      <a:endParaRPr sz="1700"/>
                    </a:p>
                    <a:p>
                      <a:pPr marL="457200" lvl="0" indent="-336550" algn="l" rtl="0">
                        <a:lnSpc>
                          <a:spcPct val="115000"/>
                        </a:lnSpc>
                        <a:spcBef>
                          <a:spcPts val="0"/>
                        </a:spcBef>
                        <a:spcAft>
                          <a:spcPts val="0"/>
                        </a:spcAft>
                        <a:buSzPts val="1700"/>
                        <a:buChar char="-"/>
                      </a:pPr>
                      <a:r>
                        <a:rPr lang="en" sz="1700"/>
                        <a:t>Price-to-Book Ratio</a:t>
                      </a:r>
                      <a:endParaRPr sz="1700"/>
                    </a:p>
                    <a:p>
                      <a:pPr marL="457200" lvl="0" indent="0" algn="l" rtl="0">
                        <a:lnSpc>
                          <a:spcPct val="115000"/>
                        </a:lnSpc>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227250">
                <a:tc>
                  <a:txBody>
                    <a:bodyPr/>
                    <a:lstStyle/>
                    <a:p>
                      <a:pPr marL="0" lvl="0" indent="0" algn="l" rtl="0">
                        <a:lnSpc>
                          <a:spcPct val="115000"/>
                        </a:lnSpc>
                        <a:spcBef>
                          <a:spcPts val="0"/>
                        </a:spcBef>
                        <a:spcAft>
                          <a:spcPts val="0"/>
                        </a:spcAft>
                        <a:buNone/>
                      </a:pPr>
                      <a:r>
                        <a:rPr lang="en" sz="1700"/>
                        <a:t>Liquidity &amp; Efficiency:</a:t>
                      </a:r>
                      <a:endParaRPr sz="1700"/>
                    </a:p>
                    <a:p>
                      <a:pPr marL="457200" lvl="0" indent="-336550" algn="l" rtl="0">
                        <a:lnSpc>
                          <a:spcPct val="115000"/>
                        </a:lnSpc>
                        <a:spcBef>
                          <a:spcPts val="0"/>
                        </a:spcBef>
                        <a:spcAft>
                          <a:spcPts val="0"/>
                        </a:spcAft>
                        <a:buSzPts val="1700"/>
                        <a:buChar char="-"/>
                      </a:pPr>
                      <a:r>
                        <a:rPr lang="en" sz="1700"/>
                        <a:t>Current Ratio </a:t>
                      </a:r>
                      <a:endParaRPr sz="1700"/>
                    </a:p>
                    <a:p>
                      <a:pPr marL="457200" lvl="0" indent="-336550" algn="l" rtl="0">
                        <a:lnSpc>
                          <a:spcPct val="115000"/>
                        </a:lnSpc>
                        <a:spcBef>
                          <a:spcPts val="0"/>
                        </a:spcBef>
                        <a:spcAft>
                          <a:spcPts val="0"/>
                        </a:spcAft>
                        <a:buSzPts val="1700"/>
                        <a:buChar char="-"/>
                      </a:pPr>
                      <a:r>
                        <a:rPr lang="en" sz="1700"/>
                        <a:t>Cash Ratio</a:t>
                      </a:r>
                      <a:endParaRPr sz="1700"/>
                    </a:p>
                    <a:p>
                      <a:pPr marL="0" lvl="0" indent="0" algn="l" rtl="0">
                        <a:lnSpc>
                          <a:spcPct val="115000"/>
                        </a:lnSpc>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r>
                        <a:rPr lang="en" sz="1700"/>
                        <a:t>Solvency:</a:t>
                      </a:r>
                      <a:endParaRPr sz="1700"/>
                    </a:p>
                    <a:p>
                      <a:pPr marL="457200" lvl="0" indent="-336550" algn="l" rtl="0">
                        <a:lnSpc>
                          <a:spcPct val="115000"/>
                        </a:lnSpc>
                        <a:spcBef>
                          <a:spcPts val="0"/>
                        </a:spcBef>
                        <a:spcAft>
                          <a:spcPts val="0"/>
                        </a:spcAft>
                        <a:buSzPts val="1700"/>
                        <a:buChar char="-"/>
                      </a:pPr>
                      <a:r>
                        <a:rPr lang="en" sz="1700"/>
                        <a:t>Debt to Equity Ratio</a:t>
                      </a:r>
                      <a:endParaRPr sz="1700"/>
                    </a:p>
                    <a:p>
                      <a:pPr marL="457200" lvl="0" indent="-336550" algn="l" rtl="0">
                        <a:lnSpc>
                          <a:spcPct val="115000"/>
                        </a:lnSpc>
                        <a:spcBef>
                          <a:spcPts val="0"/>
                        </a:spcBef>
                        <a:spcAft>
                          <a:spcPts val="0"/>
                        </a:spcAft>
                        <a:buSzPts val="1700"/>
                        <a:buChar char="-"/>
                      </a:pPr>
                      <a:r>
                        <a:rPr lang="en" sz="1700"/>
                        <a:t>Debt to Asset Ratio</a:t>
                      </a:r>
                      <a:endParaRPr sz="17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25"/>
          <p:cNvGrpSpPr/>
          <p:nvPr/>
        </p:nvGrpSpPr>
        <p:grpSpPr>
          <a:xfrm>
            <a:off x="5735304" y="830225"/>
            <a:ext cx="3305700" cy="3483050"/>
            <a:chOff x="5632317" y="1189775"/>
            <a:chExt cx="3305700" cy="3483050"/>
          </a:xfrm>
        </p:grpSpPr>
        <p:sp>
          <p:nvSpPr>
            <p:cNvPr id="175" name="Google Shape;175;p25"/>
            <p:cNvSpPr/>
            <p:nvPr/>
          </p:nvSpPr>
          <p:spPr>
            <a:xfrm>
              <a:off x="5632317" y="1189775"/>
              <a:ext cx="3305700" cy="6690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rgbClr val="FFFFFF"/>
                  </a:solidFill>
                  <a:latin typeface="Roboto"/>
                  <a:ea typeface="Roboto"/>
                  <a:cs typeface="Roboto"/>
                  <a:sym typeface="Roboto"/>
                </a:rPr>
                <a:t>Evaluation</a:t>
              </a:r>
              <a:endParaRPr sz="2500">
                <a:solidFill>
                  <a:srgbClr val="FFFFFF"/>
                </a:solidFill>
                <a:latin typeface="Roboto"/>
                <a:ea typeface="Roboto"/>
                <a:cs typeface="Roboto"/>
                <a:sym typeface="Roboto"/>
              </a:endParaRPr>
            </a:p>
          </p:txBody>
        </p:sp>
        <p:sp>
          <p:nvSpPr>
            <p:cNvPr id="176" name="Google Shape;176;p25"/>
            <p:cNvSpPr txBox="1"/>
            <p:nvPr/>
          </p:nvSpPr>
          <p:spPr>
            <a:xfrm>
              <a:off x="6167076" y="2057125"/>
              <a:ext cx="2484600" cy="261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latin typeface="Roboto"/>
                  <a:ea typeface="Roboto"/>
                  <a:cs typeface="Roboto"/>
                  <a:sym typeface="Roboto"/>
                </a:rPr>
                <a:t>Identify the best performing companies which rank highly across several clusters</a:t>
              </a:r>
              <a:endParaRPr sz="1200">
                <a:latin typeface="Roboto"/>
                <a:ea typeface="Roboto"/>
                <a:cs typeface="Roboto"/>
                <a:sym typeface="Roboto"/>
              </a:endParaRPr>
            </a:p>
          </p:txBody>
        </p:sp>
      </p:grpSp>
      <p:grpSp>
        <p:nvGrpSpPr>
          <p:cNvPr id="177" name="Google Shape;177;p25"/>
          <p:cNvGrpSpPr/>
          <p:nvPr/>
        </p:nvGrpSpPr>
        <p:grpSpPr>
          <a:xfrm>
            <a:off x="102988" y="830445"/>
            <a:ext cx="3578113" cy="3482836"/>
            <a:chOff x="0" y="1189989"/>
            <a:chExt cx="3546900" cy="3482836"/>
          </a:xfrm>
        </p:grpSpPr>
        <p:sp>
          <p:nvSpPr>
            <p:cNvPr id="178" name="Google Shape;178;p25"/>
            <p:cNvSpPr/>
            <p:nvPr/>
          </p:nvSpPr>
          <p:spPr>
            <a:xfrm>
              <a:off x="0" y="1189989"/>
              <a:ext cx="35469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rgbClr val="FFFFFF"/>
                  </a:solidFill>
                  <a:latin typeface="Roboto"/>
                  <a:ea typeface="Roboto"/>
                  <a:cs typeface="Roboto"/>
                  <a:sym typeface="Roboto"/>
                </a:rPr>
                <a:t>Initialisation</a:t>
              </a:r>
              <a:endParaRPr sz="2500">
                <a:solidFill>
                  <a:srgbClr val="FFFFFF"/>
                </a:solidFill>
                <a:latin typeface="Roboto"/>
                <a:ea typeface="Roboto"/>
                <a:cs typeface="Roboto"/>
                <a:sym typeface="Roboto"/>
              </a:endParaRPr>
            </a:p>
          </p:txBody>
        </p:sp>
        <p:sp>
          <p:nvSpPr>
            <p:cNvPr id="179" name="Google Shape;179;p25"/>
            <p:cNvSpPr txBox="1"/>
            <p:nvPr/>
          </p:nvSpPr>
          <p:spPr>
            <a:xfrm>
              <a:off x="218700" y="2057125"/>
              <a:ext cx="2725500" cy="261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a:latin typeface="Roboto"/>
                  <a:ea typeface="Roboto"/>
                  <a:cs typeface="Roboto"/>
                  <a:sym typeface="Roboto"/>
                </a:rPr>
                <a:t>Elbow Method to find optimal k</a:t>
              </a:r>
              <a:endParaRPr sz="1700">
                <a:latin typeface="Roboto"/>
                <a:ea typeface="Roboto"/>
                <a:cs typeface="Roboto"/>
                <a:sym typeface="Roboto"/>
              </a:endParaRPr>
            </a:p>
            <a:p>
              <a:pPr marL="0" lvl="0" indent="0" algn="ctr" rtl="0">
                <a:lnSpc>
                  <a:spcPct val="115000"/>
                </a:lnSpc>
                <a:spcBef>
                  <a:spcPts val="0"/>
                </a:spcBef>
                <a:spcAft>
                  <a:spcPts val="0"/>
                </a:spcAft>
                <a:buNone/>
              </a:pPr>
              <a:endParaRPr sz="1700">
                <a:latin typeface="Roboto"/>
                <a:ea typeface="Roboto"/>
                <a:cs typeface="Roboto"/>
                <a:sym typeface="Roboto"/>
              </a:endParaRPr>
            </a:p>
            <a:p>
              <a:pPr marL="0" lvl="0" indent="0" algn="ctr" rtl="0">
                <a:lnSpc>
                  <a:spcPct val="115000"/>
                </a:lnSpc>
                <a:spcBef>
                  <a:spcPts val="0"/>
                </a:spcBef>
                <a:spcAft>
                  <a:spcPts val="0"/>
                </a:spcAft>
                <a:buNone/>
              </a:pPr>
              <a:r>
                <a:rPr lang="en" sz="1700">
                  <a:latin typeface="Roboto"/>
                  <a:ea typeface="Roboto"/>
                  <a:cs typeface="Roboto"/>
                  <a:sym typeface="Roboto"/>
                </a:rPr>
                <a:t>Create our clustering algorithm</a:t>
              </a:r>
              <a:endParaRPr sz="1700">
                <a:latin typeface="Roboto"/>
                <a:ea typeface="Roboto"/>
                <a:cs typeface="Roboto"/>
                <a:sym typeface="Roboto"/>
              </a:endParaRPr>
            </a:p>
          </p:txBody>
        </p:sp>
      </p:grpSp>
      <p:grpSp>
        <p:nvGrpSpPr>
          <p:cNvPr id="180" name="Google Shape;180;p25"/>
          <p:cNvGrpSpPr/>
          <p:nvPr/>
        </p:nvGrpSpPr>
        <p:grpSpPr>
          <a:xfrm>
            <a:off x="3047058" y="830225"/>
            <a:ext cx="3163555" cy="3483050"/>
            <a:chOff x="2944204" y="1189775"/>
            <a:chExt cx="3305700" cy="3483050"/>
          </a:xfrm>
        </p:grpSpPr>
        <p:sp>
          <p:nvSpPr>
            <p:cNvPr id="181" name="Google Shape;181;p25"/>
            <p:cNvSpPr/>
            <p:nvPr/>
          </p:nvSpPr>
          <p:spPr>
            <a:xfrm>
              <a:off x="2944204" y="1189775"/>
              <a:ext cx="33057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rgbClr val="FFFFFF"/>
                  </a:solidFill>
                  <a:latin typeface="Roboto"/>
                  <a:ea typeface="Roboto"/>
                  <a:cs typeface="Roboto"/>
                  <a:sym typeface="Roboto"/>
                </a:rPr>
                <a:t>Clustering</a:t>
              </a:r>
              <a:endParaRPr sz="2500">
                <a:solidFill>
                  <a:srgbClr val="FFFFFF"/>
                </a:solidFill>
                <a:latin typeface="Roboto"/>
                <a:ea typeface="Roboto"/>
                <a:cs typeface="Roboto"/>
                <a:sym typeface="Roboto"/>
              </a:endParaRPr>
            </a:p>
          </p:txBody>
        </p:sp>
        <p:sp>
          <p:nvSpPr>
            <p:cNvPr id="182" name="Google Shape;182;p25"/>
            <p:cNvSpPr txBox="1"/>
            <p:nvPr/>
          </p:nvSpPr>
          <p:spPr>
            <a:xfrm>
              <a:off x="3080938" y="2057125"/>
              <a:ext cx="3168900" cy="261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latin typeface="Roboto"/>
                  <a:ea typeface="Roboto"/>
                  <a:cs typeface="Roboto"/>
                  <a:sym typeface="Roboto"/>
                </a:rPr>
                <a:t>Perform four rounds of clustering based on:</a:t>
              </a:r>
              <a:endParaRPr sz="1800">
                <a:latin typeface="Roboto"/>
                <a:ea typeface="Roboto"/>
                <a:cs typeface="Roboto"/>
                <a:sym typeface="Roboto"/>
              </a:endParaRPr>
            </a:p>
            <a:p>
              <a:pPr marL="0" lvl="0" indent="0" algn="ctr" rtl="0">
                <a:lnSpc>
                  <a:spcPct val="115000"/>
                </a:lnSpc>
                <a:spcBef>
                  <a:spcPts val="0"/>
                </a:spcBef>
                <a:spcAft>
                  <a:spcPts val="0"/>
                </a:spcAft>
                <a:buNone/>
              </a:pPr>
              <a:endParaRPr sz="1800">
                <a:latin typeface="Roboto"/>
                <a:ea typeface="Roboto"/>
                <a:cs typeface="Roboto"/>
                <a:sym typeface="Roboto"/>
              </a:endParaRPr>
            </a:p>
            <a:p>
              <a:pPr marL="0" lvl="0" indent="0" algn="ctr" rtl="0">
                <a:lnSpc>
                  <a:spcPct val="115000"/>
                </a:lnSpc>
                <a:spcBef>
                  <a:spcPts val="0"/>
                </a:spcBef>
                <a:spcAft>
                  <a:spcPts val="0"/>
                </a:spcAft>
                <a:buNone/>
              </a:pPr>
              <a:r>
                <a:rPr lang="en" sz="1800">
                  <a:latin typeface="Roboto"/>
                  <a:ea typeface="Roboto"/>
                  <a:cs typeface="Roboto"/>
                  <a:sym typeface="Roboto"/>
                </a:rPr>
                <a:t>Profitability</a:t>
              </a:r>
              <a:endParaRPr sz="1800">
                <a:latin typeface="Roboto"/>
                <a:ea typeface="Roboto"/>
                <a:cs typeface="Roboto"/>
                <a:sym typeface="Roboto"/>
              </a:endParaRPr>
            </a:p>
            <a:p>
              <a:pPr marL="0" lvl="0" indent="0" algn="ctr" rtl="0">
                <a:lnSpc>
                  <a:spcPct val="115000"/>
                </a:lnSpc>
                <a:spcBef>
                  <a:spcPts val="0"/>
                </a:spcBef>
                <a:spcAft>
                  <a:spcPts val="0"/>
                </a:spcAft>
                <a:buNone/>
              </a:pPr>
              <a:r>
                <a:rPr lang="en" sz="1800">
                  <a:latin typeface="Roboto"/>
                  <a:ea typeface="Roboto"/>
                  <a:cs typeface="Roboto"/>
                  <a:sym typeface="Roboto"/>
                </a:rPr>
                <a:t>Market Prospects</a:t>
              </a:r>
              <a:endParaRPr sz="1800">
                <a:latin typeface="Roboto"/>
                <a:ea typeface="Roboto"/>
                <a:cs typeface="Roboto"/>
                <a:sym typeface="Roboto"/>
              </a:endParaRPr>
            </a:p>
            <a:p>
              <a:pPr marL="0" lvl="0" indent="0" algn="ctr" rtl="0">
                <a:lnSpc>
                  <a:spcPct val="115000"/>
                </a:lnSpc>
                <a:spcBef>
                  <a:spcPts val="0"/>
                </a:spcBef>
                <a:spcAft>
                  <a:spcPts val="0"/>
                </a:spcAft>
                <a:buNone/>
              </a:pPr>
              <a:r>
                <a:rPr lang="en" sz="1800">
                  <a:latin typeface="Roboto"/>
                  <a:ea typeface="Roboto"/>
                  <a:cs typeface="Roboto"/>
                  <a:sym typeface="Roboto"/>
                </a:rPr>
                <a:t>Liquidity &amp; Efficiency</a:t>
              </a:r>
              <a:endParaRPr sz="1800">
                <a:latin typeface="Roboto"/>
                <a:ea typeface="Roboto"/>
                <a:cs typeface="Roboto"/>
                <a:sym typeface="Roboto"/>
              </a:endParaRPr>
            </a:p>
            <a:p>
              <a:pPr marL="0" lvl="0" indent="0" algn="ctr" rtl="0">
                <a:lnSpc>
                  <a:spcPct val="115000"/>
                </a:lnSpc>
                <a:spcBef>
                  <a:spcPts val="0"/>
                </a:spcBef>
                <a:spcAft>
                  <a:spcPts val="0"/>
                </a:spcAft>
                <a:buNone/>
              </a:pPr>
              <a:r>
                <a:rPr lang="en" sz="1800">
                  <a:latin typeface="Roboto"/>
                  <a:ea typeface="Roboto"/>
                  <a:cs typeface="Roboto"/>
                  <a:sym typeface="Roboto"/>
                </a:rPr>
                <a:t>Solvency</a:t>
              </a:r>
              <a:endParaRPr sz="1800">
                <a:latin typeface="Roboto"/>
                <a:ea typeface="Roboto"/>
                <a:cs typeface="Roboto"/>
                <a:sym typeface="Roboto"/>
              </a:endParaRPr>
            </a:p>
            <a:p>
              <a:pPr marL="0" lvl="0" indent="0" algn="ctr" rtl="0">
                <a:lnSpc>
                  <a:spcPct val="115000"/>
                </a:lnSpc>
                <a:spcBef>
                  <a:spcPts val="0"/>
                </a:spcBef>
                <a:spcAft>
                  <a:spcPts val="0"/>
                </a:spcAft>
                <a:buNone/>
              </a:pPr>
              <a:endParaRPr sz="1200">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288925" y="934650"/>
            <a:ext cx="26823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Elbow Method</a:t>
            </a:r>
            <a:endParaRPr sz="3000" b="1"/>
          </a:p>
        </p:txBody>
      </p:sp>
      <p:sp>
        <p:nvSpPr>
          <p:cNvPr id="188" name="Google Shape;188;p26"/>
          <p:cNvSpPr txBox="1">
            <a:spLocks noGrp="1"/>
          </p:cNvSpPr>
          <p:nvPr>
            <p:ph type="body" idx="1"/>
          </p:nvPr>
        </p:nvSpPr>
        <p:spPr>
          <a:xfrm>
            <a:off x="226075" y="2415500"/>
            <a:ext cx="2808000" cy="234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a:t>To identify the optimal k for number of clusters</a:t>
            </a:r>
            <a:endParaRPr sz="2300"/>
          </a:p>
        </p:txBody>
      </p:sp>
      <p:pic>
        <p:nvPicPr>
          <p:cNvPr id="189" name="Google Shape;189;p26"/>
          <p:cNvPicPr preferRelativeResize="0"/>
          <p:nvPr/>
        </p:nvPicPr>
        <p:blipFill rotWithShape="1">
          <a:blip r:embed="rId3">
            <a:alphaModFix/>
          </a:blip>
          <a:srcRect l="6499" t="24338" r="43577" b="24486"/>
          <a:stretch/>
        </p:blipFill>
        <p:spPr>
          <a:xfrm>
            <a:off x="3601650" y="0"/>
            <a:ext cx="5092675" cy="2935499"/>
          </a:xfrm>
          <a:prstGeom prst="rect">
            <a:avLst/>
          </a:prstGeom>
          <a:noFill/>
          <a:ln>
            <a:noFill/>
          </a:ln>
        </p:spPr>
      </p:pic>
      <p:pic>
        <p:nvPicPr>
          <p:cNvPr id="190" name="Google Shape;190;p26"/>
          <p:cNvPicPr preferRelativeResize="0"/>
          <p:nvPr/>
        </p:nvPicPr>
        <p:blipFill rotWithShape="1">
          <a:blip r:embed="rId4">
            <a:alphaModFix/>
          </a:blip>
          <a:srcRect l="6692" t="35133" r="25496" b="29733"/>
          <a:stretch/>
        </p:blipFill>
        <p:spPr>
          <a:xfrm>
            <a:off x="3439150" y="2935500"/>
            <a:ext cx="5704848" cy="2155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156675" y="1894500"/>
            <a:ext cx="3002700" cy="13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Clustering Algorithm</a:t>
            </a:r>
            <a:endParaRPr sz="4000"/>
          </a:p>
        </p:txBody>
      </p:sp>
      <p:pic>
        <p:nvPicPr>
          <p:cNvPr id="196" name="Google Shape;196;p27"/>
          <p:cNvPicPr preferRelativeResize="0"/>
          <p:nvPr/>
        </p:nvPicPr>
        <p:blipFill rotWithShape="1">
          <a:blip r:embed="rId3">
            <a:alphaModFix/>
          </a:blip>
          <a:srcRect l="4298" t="26939" r="52324" b="35160"/>
          <a:stretch/>
        </p:blipFill>
        <p:spPr>
          <a:xfrm>
            <a:off x="3288475" y="0"/>
            <a:ext cx="5855525" cy="2571750"/>
          </a:xfrm>
          <a:prstGeom prst="rect">
            <a:avLst/>
          </a:prstGeom>
          <a:noFill/>
          <a:ln>
            <a:noFill/>
          </a:ln>
        </p:spPr>
      </p:pic>
      <p:pic>
        <p:nvPicPr>
          <p:cNvPr id="197" name="Google Shape;197;p27"/>
          <p:cNvPicPr preferRelativeResize="0"/>
          <p:nvPr/>
        </p:nvPicPr>
        <p:blipFill rotWithShape="1">
          <a:blip r:embed="rId4">
            <a:alphaModFix/>
          </a:blip>
          <a:srcRect l="4168" t="22932" r="34885" b="17611"/>
          <a:stretch/>
        </p:blipFill>
        <p:spPr>
          <a:xfrm>
            <a:off x="3288475" y="1894506"/>
            <a:ext cx="5855525" cy="32131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8"/>
          <p:cNvPicPr preferRelativeResize="0"/>
          <p:nvPr/>
        </p:nvPicPr>
        <p:blipFill rotWithShape="1">
          <a:blip r:embed="rId3">
            <a:alphaModFix/>
          </a:blip>
          <a:srcRect l="3091" t="23133" r="44857" b="14847"/>
          <a:stretch/>
        </p:blipFill>
        <p:spPr>
          <a:xfrm>
            <a:off x="981663" y="165475"/>
            <a:ext cx="7180666" cy="4812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9"/>
          <p:cNvPicPr preferRelativeResize="0"/>
          <p:nvPr/>
        </p:nvPicPr>
        <p:blipFill rotWithShape="1">
          <a:blip r:embed="rId3">
            <a:alphaModFix/>
          </a:blip>
          <a:srcRect l="5091" t="20322" r="52896" b="11296"/>
          <a:stretch/>
        </p:blipFill>
        <p:spPr>
          <a:xfrm>
            <a:off x="1023875" y="0"/>
            <a:ext cx="7444224"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l="5232" t="41343" r="46315" b="24235"/>
          <a:stretch/>
        </p:blipFill>
        <p:spPr>
          <a:xfrm>
            <a:off x="0" y="744750"/>
            <a:ext cx="9144000" cy="3653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p:nvPr/>
        </p:nvSpPr>
        <p:spPr>
          <a:xfrm>
            <a:off x="3481799" y="52150"/>
            <a:ext cx="2276063"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latin typeface="Roboto"/>
                <a:ea typeface="Roboto"/>
                <a:cs typeface="Roboto"/>
                <a:sym typeface="Roboto"/>
              </a:rPr>
              <a:t>Profitability</a:t>
            </a:r>
            <a:endParaRPr sz="3000" b="1">
              <a:latin typeface="Roboto"/>
              <a:ea typeface="Roboto"/>
              <a:cs typeface="Roboto"/>
              <a:sym typeface="Roboto"/>
            </a:endParaRPr>
          </a:p>
        </p:txBody>
      </p:sp>
      <p:pic>
        <p:nvPicPr>
          <p:cNvPr id="218" name="Google Shape;218;p31"/>
          <p:cNvPicPr preferRelativeResize="0"/>
          <p:nvPr/>
        </p:nvPicPr>
        <p:blipFill>
          <a:blip r:embed="rId3">
            <a:alphaModFix/>
          </a:blip>
          <a:stretch>
            <a:fillRect/>
          </a:stretch>
        </p:blipFill>
        <p:spPr>
          <a:xfrm>
            <a:off x="38100" y="698650"/>
            <a:ext cx="4770075" cy="2211675"/>
          </a:xfrm>
          <a:prstGeom prst="rect">
            <a:avLst/>
          </a:prstGeom>
          <a:noFill/>
          <a:ln>
            <a:noFill/>
          </a:ln>
        </p:spPr>
      </p:pic>
      <p:pic>
        <p:nvPicPr>
          <p:cNvPr id="219" name="Google Shape;219;p31"/>
          <p:cNvPicPr preferRelativeResize="0"/>
          <p:nvPr/>
        </p:nvPicPr>
        <p:blipFill>
          <a:blip r:embed="rId4">
            <a:alphaModFix/>
          </a:blip>
          <a:stretch>
            <a:fillRect/>
          </a:stretch>
        </p:blipFill>
        <p:spPr>
          <a:xfrm>
            <a:off x="4808175" y="720150"/>
            <a:ext cx="4335824" cy="2211675"/>
          </a:xfrm>
          <a:prstGeom prst="rect">
            <a:avLst/>
          </a:prstGeom>
          <a:noFill/>
          <a:ln>
            <a:noFill/>
          </a:ln>
        </p:spPr>
      </p:pic>
      <p:pic>
        <p:nvPicPr>
          <p:cNvPr id="220" name="Google Shape;220;p31"/>
          <p:cNvPicPr preferRelativeResize="0"/>
          <p:nvPr/>
        </p:nvPicPr>
        <p:blipFill>
          <a:blip r:embed="rId5">
            <a:alphaModFix/>
          </a:blip>
          <a:stretch>
            <a:fillRect/>
          </a:stretch>
        </p:blipFill>
        <p:spPr>
          <a:xfrm>
            <a:off x="0" y="2910325"/>
            <a:ext cx="4808175" cy="2233175"/>
          </a:xfrm>
          <a:prstGeom prst="rect">
            <a:avLst/>
          </a:prstGeom>
          <a:noFill/>
          <a:ln>
            <a:noFill/>
          </a:ln>
        </p:spPr>
      </p:pic>
      <p:pic>
        <p:nvPicPr>
          <p:cNvPr id="221" name="Google Shape;221;p31"/>
          <p:cNvPicPr preferRelativeResize="0"/>
          <p:nvPr/>
        </p:nvPicPr>
        <p:blipFill>
          <a:blip r:embed="rId6">
            <a:alphaModFix/>
          </a:blip>
          <a:stretch>
            <a:fillRect/>
          </a:stretch>
        </p:blipFill>
        <p:spPr>
          <a:xfrm>
            <a:off x="4808175" y="2931825"/>
            <a:ext cx="4335825" cy="221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4"/>
          <p:cNvPicPr preferRelativeResize="0"/>
          <p:nvPr/>
        </p:nvPicPr>
        <p:blipFill>
          <a:blip r:embed="rId3">
            <a:alphaModFix/>
          </a:blip>
          <a:stretch>
            <a:fillRect/>
          </a:stretch>
        </p:blipFill>
        <p:spPr>
          <a:xfrm>
            <a:off x="0" y="-2875"/>
            <a:ext cx="9144000" cy="5149250"/>
          </a:xfrm>
          <a:prstGeom prst="rect">
            <a:avLst/>
          </a:prstGeom>
          <a:noFill/>
          <a:ln>
            <a:noFill/>
          </a:ln>
        </p:spPr>
      </p:pic>
      <p:pic>
        <p:nvPicPr>
          <p:cNvPr id="74" name="Google Shape;74;p14"/>
          <p:cNvPicPr preferRelativeResize="0"/>
          <p:nvPr/>
        </p:nvPicPr>
        <p:blipFill>
          <a:blip r:embed="rId4">
            <a:alphaModFix/>
          </a:blip>
          <a:stretch>
            <a:fillRect/>
          </a:stretch>
        </p:blipFill>
        <p:spPr>
          <a:xfrm>
            <a:off x="0" y="-2887"/>
            <a:ext cx="9144000" cy="51492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p:nvPr/>
        </p:nvSpPr>
        <p:spPr>
          <a:xfrm>
            <a:off x="880375" y="225025"/>
            <a:ext cx="1763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latin typeface="Roboto"/>
                <a:ea typeface="Roboto"/>
                <a:cs typeface="Roboto"/>
                <a:sym typeface="Roboto"/>
              </a:rPr>
              <a:t>Liquidity</a:t>
            </a:r>
            <a:endParaRPr sz="3000" b="1">
              <a:latin typeface="Roboto"/>
              <a:ea typeface="Roboto"/>
              <a:cs typeface="Roboto"/>
              <a:sym typeface="Roboto"/>
            </a:endParaRPr>
          </a:p>
        </p:txBody>
      </p:sp>
      <p:pic>
        <p:nvPicPr>
          <p:cNvPr id="227" name="Google Shape;227;p32"/>
          <p:cNvPicPr preferRelativeResize="0"/>
          <p:nvPr/>
        </p:nvPicPr>
        <p:blipFill rotWithShape="1">
          <a:blip r:embed="rId3">
            <a:alphaModFix/>
          </a:blip>
          <a:srcRect l="2697" t="23275" r="72752" b="25241"/>
          <a:stretch/>
        </p:blipFill>
        <p:spPr>
          <a:xfrm>
            <a:off x="0" y="986800"/>
            <a:ext cx="3523838" cy="4156701"/>
          </a:xfrm>
          <a:prstGeom prst="rect">
            <a:avLst/>
          </a:prstGeom>
          <a:noFill/>
          <a:ln>
            <a:noFill/>
          </a:ln>
        </p:spPr>
      </p:pic>
      <p:pic>
        <p:nvPicPr>
          <p:cNvPr id="228" name="Google Shape;228;p32"/>
          <p:cNvPicPr preferRelativeResize="0"/>
          <p:nvPr/>
        </p:nvPicPr>
        <p:blipFill rotWithShape="1">
          <a:blip r:embed="rId4">
            <a:alphaModFix/>
          </a:blip>
          <a:srcRect l="4419" t="26471" r="44012" b="10092"/>
          <a:stretch/>
        </p:blipFill>
        <p:spPr>
          <a:xfrm>
            <a:off x="4822050" y="0"/>
            <a:ext cx="4321949" cy="2571750"/>
          </a:xfrm>
          <a:prstGeom prst="rect">
            <a:avLst/>
          </a:prstGeom>
          <a:noFill/>
          <a:ln>
            <a:noFill/>
          </a:ln>
        </p:spPr>
      </p:pic>
      <p:pic>
        <p:nvPicPr>
          <p:cNvPr id="229" name="Google Shape;229;p32"/>
          <p:cNvPicPr preferRelativeResize="0"/>
          <p:nvPr/>
        </p:nvPicPr>
        <p:blipFill rotWithShape="1">
          <a:blip r:embed="rId5">
            <a:alphaModFix/>
          </a:blip>
          <a:srcRect l="5342" t="28055" r="43823" b="11088"/>
          <a:stretch/>
        </p:blipFill>
        <p:spPr>
          <a:xfrm>
            <a:off x="4822050" y="2571750"/>
            <a:ext cx="4321949" cy="257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p:nvPr/>
        </p:nvSpPr>
        <p:spPr>
          <a:xfrm>
            <a:off x="1251025" y="210625"/>
            <a:ext cx="2180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latin typeface="Roboto"/>
                <a:ea typeface="Roboto"/>
                <a:cs typeface="Roboto"/>
                <a:sym typeface="Roboto"/>
              </a:rPr>
              <a:t>Solvency</a:t>
            </a:r>
            <a:endParaRPr sz="3000" b="1">
              <a:latin typeface="Roboto"/>
              <a:ea typeface="Roboto"/>
              <a:cs typeface="Roboto"/>
              <a:sym typeface="Roboto"/>
            </a:endParaRPr>
          </a:p>
        </p:txBody>
      </p:sp>
      <p:pic>
        <p:nvPicPr>
          <p:cNvPr id="235" name="Google Shape;235;p33"/>
          <p:cNvPicPr preferRelativeResize="0"/>
          <p:nvPr/>
        </p:nvPicPr>
        <p:blipFill rotWithShape="1">
          <a:blip r:embed="rId3">
            <a:alphaModFix/>
          </a:blip>
          <a:srcRect l="2273" t="30918" r="60634" b="12475"/>
          <a:stretch/>
        </p:blipFill>
        <p:spPr>
          <a:xfrm>
            <a:off x="0" y="1167025"/>
            <a:ext cx="4682448" cy="3903174"/>
          </a:xfrm>
          <a:prstGeom prst="rect">
            <a:avLst/>
          </a:prstGeom>
          <a:noFill/>
          <a:ln>
            <a:noFill/>
          </a:ln>
        </p:spPr>
      </p:pic>
      <p:pic>
        <p:nvPicPr>
          <p:cNvPr id="236" name="Google Shape;236;p33"/>
          <p:cNvPicPr preferRelativeResize="0"/>
          <p:nvPr/>
        </p:nvPicPr>
        <p:blipFill rotWithShape="1">
          <a:blip r:embed="rId4">
            <a:alphaModFix/>
          </a:blip>
          <a:srcRect l="4986" t="23515" r="43389" b="12005"/>
          <a:stretch/>
        </p:blipFill>
        <p:spPr>
          <a:xfrm>
            <a:off x="4682438" y="-3"/>
            <a:ext cx="4461552" cy="2398974"/>
          </a:xfrm>
          <a:prstGeom prst="rect">
            <a:avLst/>
          </a:prstGeom>
          <a:noFill/>
          <a:ln>
            <a:noFill/>
          </a:ln>
        </p:spPr>
      </p:pic>
      <p:pic>
        <p:nvPicPr>
          <p:cNvPr id="237" name="Google Shape;237;p33"/>
          <p:cNvPicPr preferRelativeResize="0"/>
          <p:nvPr/>
        </p:nvPicPr>
        <p:blipFill rotWithShape="1">
          <a:blip r:embed="rId5">
            <a:alphaModFix/>
          </a:blip>
          <a:srcRect l="4053" t="27206" r="41751" b="8139"/>
          <a:stretch/>
        </p:blipFill>
        <p:spPr>
          <a:xfrm>
            <a:off x="4682450" y="2233175"/>
            <a:ext cx="4461552" cy="2910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p:nvPr/>
        </p:nvSpPr>
        <p:spPr>
          <a:xfrm>
            <a:off x="2934150" y="52150"/>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latin typeface="Roboto"/>
                <a:ea typeface="Roboto"/>
                <a:cs typeface="Roboto"/>
                <a:sym typeface="Roboto"/>
              </a:rPr>
              <a:t>Market Prospects</a:t>
            </a:r>
            <a:endParaRPr sz="3000" b="1">
              <a:latin typeface="Roboto"/>
              <a:ea typeface="Roboto"/>
              <a:cs typeface="Roboto"/>
              <a:sym typeface="Roboto"/>
            </a:endParaRPr>
          </a:p>
        </p:txBody>
      </p:sp>
      <p:pic>
        <p:nvPicPr>
          <p:cNvPr id="243" name="Google Shape;243;p34"/>
          <p:cNvPicPr preferRelativeResize="0"/>
          <p:nvPr/>
        </p:nvPicPr>
        <p:blipFill>
          <a:blip r:embed="rId3">
            <a:alphaModFix/>
          </a:blip>
          <a:stretch>
            <a:fillRect/>
          </a:stretch>
        </p:blipFill>
        <p:spPr>
          <a:xfrm>
            <a:off x="50006" y="91700"/>
            <a:ext cx="2934150" cy="2775400"/>
          </a:xfrm>
          <a:prstGeom prst="rect">
            <a:avLst/>
          </a:prstGeom>
          <a:noFill/>
          <a:ln>
            <a:noFill/>
          </a:ln>
        </p:spPr>
      </p:pic>
      <p:pic>
        <p:nvPicPr>
          <p:cNvPr id="244" name="Google Shape;244;p34"/>
          <p:cNvPicPr preferRelativeResize="0"/>
          <p:nvPr/>
        </p:nvPicPr>
        <p:blipFill>
          <a:blip r:embed="rId4">
            <a:alphaModFix/>
          </a:blip>
          <a:stretch>
            <a:fillRect/>
          </a:stretch>
        </p:blipFill>
        <p:spPr>
          <a:xfrm>
            <a:off x="4565825" y="698650"/>
            <a:ext cx="4578175" cy="2168450"/>
          </a:xfrm>
          <a:prstGeom prst="rect">
            <a:avLst/>
          </a:prstGeom>
          <a:noFill/>
          <a:ln>
            <a:noFill/>
          </a:ln>
        </p:spPr>
      </p:pic>
      <p:pic>
        <p:nvPicPr>
          <p:cNvPr id="245" name="Google Shape;245;p34"/>
          <p:cNvPicPr preferRelativeResize="0"/>
          <p:nvPr/>
        </p:nvPicPr>
        <p:blipFill>
          <a:blip r:embed="rId5">
            <a:alphaModFix/>
          </a:blip>
          <a:stretch>
            <a:fillRect/>
          </a:stretch>
        </p:blipFill>
        <p:spPr>
          <a:xfrm>
            <a:off x="4572000" y="2867100"/>
            <a:ext cx="4578174" cy="2264425"/>
          </a:xfrm>
          <a:prstGeom prst="rect">
            <a:avLst/>
          </a:prstGeom>
          <a:noFill/>
          <a:ln>
            <a:noFill/>
          </a:ln>
        </p:spPr>
      </p:pic>
      <p:pic>
        <p:nvPicPr>
          <p:cNvPr id="246" name="Google Shape;246;p34"/>
          <p:cNvPicPr preferRelativeResize="0"/>
          <p:nvPr/>
        </p:nvPicPr>
        <p:blipFill>
          <a:blip r:embed="rId6">
            <a:alphaModFix/>
          </a:blip>
          <a:stretch>
            <a:fillRect/>
          </a:stretch>
        </p:blipFill>
        <p:spPr>
          <a:xfrm>
            <a:off x="0" y="2879075"/>
            <a:ext cx="4578174" cy="226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5"/>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Evaluating Clusters</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Final Analysis</a:t>
            </a:r>
            <a:endParaRPr/>
          </a:p>
        </p:txBody>
      </p:sp>
      <p:pic>
        <p:nvPicPr>
          <p:cNvPr id="257" name="Google Shape;257;p36"/>
          <p:cNvPicPr preferRelativeResize="0"/>
          <p:nvPr/>
        </p:nvPicPr>
        <p:blipFill rotWithShape="1">
          <a:blip r:embed="rId3">
            <a:alphaModFix/>
          </a:blip>
          <a:srcRect l="2743" t="22203" r="40334" b="14449"/>
          <a:stretch/>
        </p:blipFill>
        <p:spPr>
          <a:xfrm>
            <a:off x="0" y="1150675"/>
            <a:ext cx="6378125" cy="3992825"/>
          </a:xfrm>
          <a:prstGeom prst="rect">
            <a:avLst/>
          </a:prstGeom>
          <a:noFill/>
          <a:ln>
            <a:noFill/>
          </a:ln>
        </p:spPr>
      </p:pic>
      <p:pic>
        <p:nvPicPr>
          <p:cNvPr id="258" name="Google Shape;258;p36"/>
          <p:cNvPicPr preferRelativeResize="0"/>
          <p:nvPr/>
        </p:nvPicPr>
        <p:blipFill rotWithShape="1">
          <a:blip r:embed="rId4">
            <a:alphaModFix/>
          </a:blip>
          <a:srcRect l="2611" t="44015" r="87069" b="31823"/>
          <a:stretch/>
        </p:blipFill>
        <p:spPr>
          <a:xfrm>
            <a:off x="7423658" y="713400"/>
            <a:ext cx="1720344" cy="2265824"/>
          </a:xfrm>
          <a:prstGeom prst="rect">
            <a:avLst/>
          </a:prstGeom>
          <a:noFill/>
          <a:ln>
            <a:noFill/>
          </a:ln>
        </p:spPr>
      </p:pic>
      <p:pic>
        <p:nvPicPr>
          <p:cNvPr id="259" name="Google Shape;259;p36"/>
          <p:cNvPicPr preferRelativeResize="0"/>
          <p:nvPr/>
        </p:nvPicPr>
        <p:blipFill rotWithShape="1">
          <a:blip r:embed="rId5">
            <a:alphaModFix/>
          </a:blip>
          <a:srcRect l="2951" t="29198" r="87736" b="50220"/>
          <a:stretch/>
        </p:blipFill>
        <p:spPr>
          <a:xfrm>
            <a:off x="7423651" y="2890304"/>
            <a:ext cx="1720349" cy="21388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4000" b="1"/>
              <a:t>Our Top Performers</a:t>
            </a:r>
            <a:endParaRPr sz="4000" b="1"/>
          </a:p>
        </p:txBody>
      </p:sp>
      <p:pic>
        <p:nvPicPr>
          <p:cNvPr id="265" name="Google Shape;265;p37"/>
          <p:cNvPicPr preferRelativeResize="0"/>
          <p:nvPr/>
        </p:nvPicPr>
        <p:blipFill>
          <a:blip r:embed="rId3">
            <a:alphaModFix/>
          </a:blip>
          <a:stretch>
            <a:fillRect/>
          </a:stretch>
        </p:blipFill>
        <p:spPr>
          <a:xfrm>
            <a:off x="0" y="152400"/>
            <a:ext cx="2174346" cy="571800"/>
          </a:xfrm>
          <a:prstGeom prst="rect">
            <a:avLst/>
          </a:prstGeom>
          <a:noFill/>
          <a:ln>
            <a:noFill/>
          </a:ln>
        </p:spPr>
      </p:pic>
      <p:pic>
        <p:nvPicPr>
          <p:cNvPr id="266" name="Google Shape;266;p37"/>
          <p:cNvPicPr preferRelativeResize="0"/>
          <p:nvPr/>
        </p:nvPicPr>
        <p:blipFill>
          <a:blip r:embed="rId4">
            <a:alphaModFix/>
          </a:blip>
          <a:stretch>
            <a:fillRect/>
          </a:stretch>
        </p:blipFill>
        <p:spPr>
          <a:xfrm>
            <a:off x="152395" y="3933720"/>
            <a:ext cx="1300050" cy="910039"/>
          </a:xfrm>
          <a:prstGeom prst="rect">
            <a:avLst/>
          </a:prstGeom>
          <a:noFill/>
          <a:ln>
            <a:noFill/>
          </a:ln>
        </p:spPr>
      </p:pic>
      <p:pic>
        <p:nvPicPr>
          <p:cNvPr id="267" name="Google Shape;267;p37"/>
          <p:cNvPicPr preferRelativeResize="0"/>
          <p:nvPr/>
        </p:nvPicPr>
        <p:blipFill>
          <a:blip r:embed="rId5">
            <a:alphaModFix/>
          </a:blip>
          <a:stretch>
            <a:fillRect/>
          </a:stretch>
        </p:blipFill>
        <p:spPr>
          <a:xfrm>
            <a:off x="152400" y="876600"/>
            <a:ext cx="1830825" cy="961175"/>
          </a:xfrm>
          <a:prstGeom prst="rect">
            <a:avLst/>
          </a:prstGeom>
          <a:noFill/>
          <a:ln>
            <a:noFill/>
          </a:ln>
        </p:spPr>
      </p:pic>
      <p:pic>
        <p:nvPicPr>
          <p:cNvPr id="268" name="Google Shape;268;p37"/>
          <p:cNvPicPr preferRelativeResize="0"/>
          <p:nvPr/>
        </p:nvPicPr>
        <p:blipFill>
          <a:blip r:embed="rId6">
            <a:alphaModFix/>
          </a:blip>
          <a:stretch>
            <a:fillRect/>
          </a:stretch>
        </p:blipFill>
        <p:spPr>
          <a:xfrm>
            <a:off x="152400" y="1990175"/>
            <a:ext cx="1955775" cy="486771"/>
          </a:xfrm>
          <a:prstGeom prst="rect">
            <a:avLst/>
          </a:prstGeom>
          <a:noFill/>
          <a:ln>
            <a:noFill/>
          </a:ln>
        </p:spPr>
      </p:pic>
      <p:pic>
        <p:nvPicPr>
          <p:cNvPr id="269" name="Google Shape;269;p37"/>
          <p:cNvPicPr preferRelativeResize="0"/>
          <p:nvPr/>
        </p:nvPicPr>
        <p:blipFill>
          <a:blip r:embed="rId7">
            <a:alphaModFix/>
          </a:blip>
          <a:stretch>
            <a:fillRect/>
          </a:stretch>
        </p:blipFill>
        <p:spPr>
          <a:xfrm>
            <a:off x="2338400" y="2699488"/>
            <a:ext cx="2034248" cy="1017124"/>
          </a:xfrm>
          <a:prstGeom prst="rect">
            <a:avLst/>
          </a:prstGeom>
          <a:noFill/>
          <a:ln>
            <a:noFill/>
          </a:ln>
        </p:spPr>
      </p:pic>
      <p:pic>
        <p:nvPicPr>
          <p:cNvPr id="270" name="Google Shape;270;p37"/>
          <p:cNvPicPr preferRelativeResize="0"/>
          <p:nvPr/>
        </p:nvPicPr>
        <p:blipFill>
          <a:blip r:embed="rId8">
            <a:alphaModFix/>
          </a:blip>
          <a:stretch>
            <a:fillRect/>
          </a:stretch>
        </p:blipFill>
        <p:spPr>
          <a:xfrm>
            <a:off x="1983225" y="233436"/>
            <a:ext cx="2541825" cy="376175"/>
          </a:xfrm>
          <a:prstGeom prst="rect">
            <a:avLst/>
          </a:prstGeom>
          <a:noFill/>
          <a:ln>
            <a:noFill/>
          </a:ln>
        </p:spPr>
      </p:pic>
      <p:pic>
        <p:nvPicPr>
          <p:cNvPr id="271" name="Google Shape;271;p37"/>
          <p:cNvPicPr preferRelativeResize="0"/>
          <p:nvPr/>
        </p:nvPicPr>
        <p:blipFill>
          <a:blip r:embed="rId9">
            <a:alphaModFix/>
          </a:blip>
          <a:stretch>
            <a:fillRect/>
          </a:stretch>
        </p:blipFill>
        <p:spPr>
          <a:xfrm>
            <a:off x="2545950" y="848625"/>
            <a:ext cx="1830825" cy="1017125"/>
          </a:xfrm>
          <a:prstGeom prst="rect">
            <a:avLst/>
          </a:prstGeom>
          <a:noFill/>
          <a:ln>
            <a:noFill/>
          </a:ln>
        </p:spPr>
      </p:pic>
      <p:pic>
        <p:nvPicPr>
          <p:cNvPr id="272" name="Google Shape;272;p37"/>
          <p:cNvPicPr preferRelativeResize="0"/>
          <p:nvPr/>
        </p:nvPicPr>
        <p:blipFill>
          <a:blip r:embed="rId10">
            <a:alphaModFix/>
          </a:blip>
          <a:stretch>
            <a:fillRect/>
          </a:stretch>
        </p:blipFill>
        <p:spPr>
          <a:xfrm>
            <a:off x="297499" y="2558575"/>
            <a:ext cx="1157400" cy="1157400"/>
          </a:xfrm>
          <a:prstGeom prst="rect">
            <a:avLst/>
          </a:prstGeom>
          <a:noFill/>
          <a:ln>
            <a:noFill/>
          </a:ln>
        </p:spPr>
      </p:pic>
      <p:pic>
        <p:nvPicPr>
          <p:cNvPr id="273" name="Google Shape;273;p37"/>
          <p:cNvPicPr preferRelativeResize="0"/>
          <p:nvPr/>
        </p:nvPicPr>
        <p:blipFill>
          <a:blip r:embed="rId11">
            <a:alphaModFix/>
          </a:blip>
          <a:stretch>
            <a:fillRect/>
          </a:stretch>
        </p:blipFill>
        <p:spPr>
          <a:xfrm>
            <a:off x="3072600" y="1908550"/>
            <a:ext cx="1300050" cy="650025"/>
          </a:xfrm>
          <a:prstGeom prst="rect">
            <a:avLst/>
          </a:prstGeom>
          <a:noFill/>
          <a:ln>
            <a:noFill/>
          </a:ln>
        </p:spPr>
      </p:pic>
      <p:pic>
        <p:nvPicPr>
          <p:cNvPr id="274" name="Google Shape;274;p37"/>
          <p:cNvPicPr preferRelativeResize="0"/>
          <p:nvPr/>
        </p:nvPicPr>
        <p:blipFill>
          <a:blip r:embed="rId12">
            <a:alphaModFix/>
          </a:blip>
          <a:stretch>
            <a:fillRect/>
          </a:stretch>
        </p:blipFill>
        <p:spPr>
          <a:xfrm>
            <a:off x="3062388" y="3857528"/>
            <a:ext cx="1300050" cy="910035"/>
          </a:xfrm>
          <a:prstGeom prst="rect">
            <a:avLst/>
          </a:prstGeom>
          <a:noFill/>
          <a:ln>
            <a:noFill/>
          </a:ln>
        </p:spPr>
      </p:pic>
      <p:pic>
        <p:nvPicPr>
          <p:cNvPr id="275" name="Google Shape;275;p37"/>
          <p:cNvPicPr preferRelativeResize="0"/>
          <p:nvPr/>
        </p:nvPicPr>
        <p:blipFill>
          <a:blip r:embed="rId13">
            <a:alphaModFix/>
          </a:blip>
          <a:stretch>
            <a:fillRect/>
          </a:stretch>
        </p:blipFill>
        <p:spPr>
          <a:xfrm>
            <a:off x="1512850" y="4009925"/>
            <a:ext cx="1489149" cy="910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281" name="Google Shape;281;p38"/>
          <p:cNvSpPr txBox="1"/>
          <p:nvPr/>
        </p:nvSpPr>
        <p:spPr>
          <a:xfrm>
            <a:off x="98250" y="794425"/>
            <a:ext cx="8972700" cy="52797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Roboto"/>
              <a:buChar char="-"/>
            </a:pPr>
            <a:r>
              <a:rPr lang="en" sz="1300" u="sng">
                <a:solidFill>
                  <a:schemeClr val="hlink"/>
                </a:solidFill>
                <a:hlinkClick r:id="rId3"/>
              </a:rPr>
              <a:t>https://www.alphavantage.co/documentation/</a:t>
            </a:r>
            <a:endParaRPr sz="1300"/>
          </a:p>
          <a:p>
            <a:pPr marL="457200" lvl="0" indent="0" algn="l" rtl="0">
              <a:spcBef>
                <a:spcPts val="0"/>
              </a:spcBef>
              <a:spcAft>
                <a:spcPts val="0"/>
              </a:spcAft>
              <a:buNone/>
            </a:pPr>
            <a:endParaRPr sz="1300"/>
          </a:p>
          <a:p>
            <a:pPr marL="457200" lvl="0" indent="-311150" algn="l" rtl="0">
              <a:spcBef>
                <a:spcPts val="0"/>
              </a:spcBef>
              <a:spcAft>
                <a:spcPts val="0"/>
              </a:spcAft>
              <a:buSzPts val="1300"/>
              <a:buFont typeface="Roboto"/>
              <a:buChar char="-"/>
            </a:pPr>
            <a:r>
              <a:rPr lang="en" sz="1300" u="sng">
                <a:solidFill>
                  <a:schemeClr val="hlink"/>
                </a:solidFill>
                <a:latin typeface="Roboto"/>
                <a:ea typeface="Roboto"/>
                <a:cs typeface="Roboto"/>
                <a:sym typeface="Roboto"/>
                <a:hlinkClick r:id="rId4"/>
              </a:rPr>
              <a:t>https://www.investopedia.com/articles/stocks/06/ratios.asp</a:t>
            </a:r>
            <a:endParaRPr sz="1300">
              <a:latin typeface="Roboto"/>
              <a:ea typeface="Roboto"/>
              <a:cs typeface="Roboto"/>
              <a:sym typeface="Roboto"/>
            </a:endParaRPr>
          </a:p>
          <a:p>
            <a:pPr marL="457200" lvl="0" indent="0" algn="l" rtl="0">
              <a:spcBef>
                <a:spcPts val="0"/>
              </a:spcBef>
              <a:spcAft>
                <a:spcPts val="0"/>
              </a:spcAft>
              <a:buNone/>
            </a:pP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u="sng">
                <a:solidFill>
                  <a:schemeClr val="hlink"/>
                </a:solidFill>
                <a:latin typeface="Roboto"/>
                <a:ea typeface="Roboto"/>
                <a:cs typeface="Roboto"/>
                <a:sym typeface="Roboto"/>
                <a:hlinkClick r:id="rId5"/>
              </a:rPr>
              <a:t>https://www.businesstoday.in/moneytoday/investment/key-financial-ratios-analyze-company-stock-investment/story/209789.html</a:t>
            </a:r>
            <a:endParaRPr sz="1300">
              <a:latin typeface="Roboto"/>
              <a:ea typeface="Roboto"/>
              <a:cs typeface="Roboto"/>
              <a:sym typeface="Roboto"/>
            </a:endParaRPr>
          </a:p>
          <a:p>
            <a:pPr marL="457200" lvl="0" indent="0" algn="l" rtl="0">
              <a:spcBef>
                <a:spcPts val="0"/>
              </a:spcBef>
              <a:spcAft>
                <a:spcPts val="0"/>
              </a:spcAft>
              <a:buNone/>
            </a:pP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u="sng">
                <a:solidFill>
                  <a:schemeClr val="hlink"/>
                </a:solidFill>
                <a:latin typeface="Roboto"/>
                <a:ea typeface="Roboto"/>
                <a:cs typeface="Roboto"/>
                <a:sym typeface="Roboto"/>
                <a:hlinkClick r:id="rId6"/>
              </a:rPr>
              <a:t>https://www.investopedia.com/financial-edge/0910/6-basic-financial-ratios-and-what-they-tell-you.aspx</a:t>
            </a:r>
            <a:endParaRPr sz="1300">
              <a:latin typeface="Roboto"/>
              <a:ea typeface="Roboto"/>
              <a:cs typeface="Roboto"/>
              <a:sym typeface="Roboto"/>
            </a:endParaRPr>
          </a:p>
          <a:p>
            <a:pPr marL="457200" lvl="0" indent="0" algn="l" rtl="0">
              <a:spcBef>
                <a:spcPts val="0"/>
              </a:spcBef>
              <a:spcAft>
                <a:spcPts val="0"/>
              </a:spcAft>
              <a:buNone/>
            </a:pP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u="sng">
                <a:solidFill>
                  <a:schemeClr val="hlink"/>
                </a:solidFill>
                <a:latin typeface="Roboto"/>
                <a:ea typeface="Roboto"/>
                <a:cs typeface="Roboto"/>
                <a:sym typeface="Roboto"/>
                <a:hlinkClick r:id="rId7"/>
              </a:rPr>
              <a:t>https://www.thebalance.com/financial-ratio-guide-357501</a:t>
            </a:r>
            <a:endParaRPr sz="1300">
              <a:latin typeface="Roboto"/>
              <a:ea typeface="Roboto"/>
              <a:cs typeface="Roboto"/>
              <a:sym typeface="Roboto"/>
            </a:endParaRPr>
          </a:p>
          <a:p>
            <a:pPr marL="457200" lvl="0" indent="0" algn="l" rtl="0">
              <a:spcBef>
                <a:spcPts val="0"/>
              </a:spcBef>
              <a:spcAft>
                <a:spcPts val="0"/>
              </a:spcAft>
              <a:buNone/>
            </a:pP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u="sng">
                <a:solidFill>
                  <a:schemeClr val="hlink"/>
                </a:solidFill>
                <a:latin typeface="Roboto"/>
                <a:ea typeface="Roboto"/>
                <a:cs typeface="Roboto"/>
                <a:sym typeface="Roboto"/>
                <a:hlinkClick r:id="rId8"/>
              </a:rPr>
              <a:t>https://www.analyticsvidhya.com/blog/2019/08/comprehensive-guide-k-means-clustering/</a:t>
            </a:r>
            <a:endParaRPr sz="1300">
              <a:latin typeface="Roboto"/>
              <a:ea typeface="Roboto"/>
              <a:cs typeface="Roboto"/>
              <a:sym typeface="Roboto"/>
            </a:endParaRPr>
          </a:p>
          <a:p>
            <a:pPr marL="457200" lvl="0" indent="0" algn="l" rtl="0">
              <a:spcBef>
                <a:spcPts val="0"/>
              </a:spcBef>
              <a:spcAft>
                <a:spcPts val="0"/>
              </a:spcAft>
              <a:buNone/>
            </a:pP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u="sng">
                <a:solidFill>
                  <a:schemeClr val="hlink"/>
                </a:solidFill>
                <a:latin typeface="Roboto"/>
                <a:ea typeface="Roboto"/>
                <a:cs typeface="Roboto"/>
                <a:sym typeface="Roboto"/>
                <a:hlinkClick r:id="rId9"/>
              </a:rPr>
              <a:t>https://towardsdatascience.com/machine-learning-for-stock-clustering-using-k-means-algorithm-126bc1ace4e1</a:t>
            </a:r>
            <a:endParaRPr sz="1300">
              <a:latin typeface="Roboto"/>
              <a:ea typeface="Roboto"/>
              <a:cs typeface="Roboto"/>
              <a:sym typeface="Roboto"/>
            </a:endParaRPr>
          </a:p>
          <a:p>
            <a:pPr marL="457200" lvl="0" indent="0" algn="l" rtl="0">
              <a:spcBef>
                <a:spcPts val="0"/>
              </a:spcBef>
              <a:spcAft>
                <a:spcPts val="0"/>
              </a:spcAft>
              <a:buNone/>
            </a:pP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u="sng">
                <a:solidFill>
                  <a:schemeClr val="hlink"/>
                </a:solidFill>
                <a:latin typeface="Roboto"/>
                <a:ea typeface="Roboto"/>
                <a:cs typeface="Roboto"/>
                <a:sym typeface="Roboto"/>
                <a:hlinkClick r:id="rId10"/>
              </a:rPr>
              <a:t>https://towardsdatascience.com/clustering-analysis-on-stock-selection-2c2fd079b295</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457200" lvl="0" indent="0" algn="l" rtl="0">
              <a:spcBef>
                <a:spcPts val="0"/>
              </a:spcBef>
              <a:spcAft>
                <a:spcPts val="0"/>
              </a:spcAft>
              <a:buNone/>
            </a:pPr>
            <a:r>
              <a:rPr lang="en" sz="1300">
                <a:solidFill>
                  <a:srgbClr val="333333"/>
                </a:solidFill>
                <a:highlight>
                  <a:srgbClr val="F8F8F8"/>
                </a:highlight>
                <a:latin typeface="Open Sans"/>
                <a:ea typeface="Open Sans"/>
                <a:cs typeface="Open Sans"/>
                <a:sym typeface="Open Sans"/>
              </a:rPr>
              <a:t>CZ1107 LAMS Xtra Module : Data-Driven Identification</a:t>
            </a:r>
            <a:endParaRPr sz="1300">
              <a:solidFill>
                <a:srgbClr val="333333"/>
              </a:solidFill>
              <a:highlight>
                <a:srgbClr val="F8F8F8"/>
              </a:highlight>
              <a:latin typeface="Open Sans"/>
              <a:ea typeface="Open Sans"/>
              <a:cs typeface="Open Sans"/>
              <a:sym typeface="Open Sans"/>
            </a:endParaRPr>
          </a:p>
          <a:p>
            <a:pPr marL="457200" lvl="0" indent="-311150" algn="l" rtl="0">
              <a:spcBef>
                <a:spcPts val="0"/>
              </a:spcBef>
              <a:spcAft>
                <a:spcPts val="0"/>
              </a:spcAft>
              <a:buClr>
                <a:srgbClr val="333333"/>
              </a:buClr>
              <a:buSzPts val="1300"/>
              <a:buFont typeface="Open Sans"/>
              <a:buChar char="-"/>
            </a:pPr>
            <a:r>
              <a:rPr lang="en" sz="1300" u="sng">
                <a:solidFill>
                  <a:schemeClr val="hlink"/>
                </a:solidFill>
                <a:highlight>
                  <a:srgbClr val="F8F8F8"/>
                </a:highlight>
                <a:latin typeface="Open Sans"/>
                <a:ea typeface="Open Sans"/>
                <a:cs typeface="Open Sans"/>
                <a:sym typeface="Open Sans"/>
                <a:hlinkClick r:id="rId11"/>
              </a:rPr>
              <a:t>https://lams.ntu.edu.sg/lams/tool/lanb11/learning/learner.do?toolSessionID=700605</a:t>
            </a:r>
            <a:endParaRPr sz="1300">
              <a:solidFill>
                <a:srgbClr val="333333"/>
              </a:solidFill>
              <a:highlight>
                <a:srgbClr val="F8F8F8"/>
              </a:highlight>
              <a:latin typeface="Open Sans"/>
              <a:ea typeface="Open Sans"/>
              <a:cs typeface="Open Sans"/>
              <a:sym typeface="Open Sans"/>
            </a:endParaRPr>
          </a:p>
          <a:p>
            <a:pPr marL="0" lvl="0" indent="0" algn="l" rtl="0">
              <a:spcBef>
                <a:spcPts val="0"/>
              </a:spcBef>
              <a:spcAft>
                <a:spcPts val="0"/>
              </a:spcAft>
              <a:buNone/>
            </a:pPr>
            <a:endParaRPr>
              <a:solidFill>
                <a:srgbClr val="333333"/>
              </a:solidFill>
              <a:highlight>
                <a:srgbClr val="F8F8F8"/>
              </a:highlight>
              <a:latin typeface="Open Sans"/>
              <a:ea typeface="Open Sans"/>
              <a:cs typeface="Open Sans"/>
              <a:sym typeface="Open Sans"/>
            </a:endParaRPr>
          </a:p>
          <a:p>
            <a:pPr marL="457200" lvl="0" indent="0" algn="l" rtl="0">
              <a:spcBef>
                <a:spcPts val="0"/>
              </a:spcBef>
              <a:spcAft>
                <a:spcPts val="0"/>
              </a:spcAft>
              <a:buNone/>
            </a:pPr>
            <a:endParaRPr>
              <a:solidFill>
                <a:srgbClr val="333333"/>
              </a:solidFill>
              <a:highlight>
                <a:srgbClr val="F8F8F8"/>
              </a:highlight>
              <a:latin typeface="Open Sans"/>
              <a:ea typeface="Open Sans"/>
              <a:cs typeface="Open Sans"/>
              <a:sym typeface="Open Sans"/>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5"/>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80" name="Google Shape;80;p15"/>
          <p:cNvSpPr txBox="1">
            <a:spLocks noGrp="1"/>
          </p:cNvSpPr>
          <p:nvPr>
            <p:ph type="title"/>
          </p:nvPr>
        </p:nvSpPr>
        <p:spPr>
          <a:xfrm>
            <a:off x="490250" y="181700"/>
            <a:ext cx="8231400" cy="44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b="1"/>
              <a:t>Mission statement: </a:t>
            </a:r>
            <a:endParaRPr sz="4800" b="1"/>
          </a:p>
          <a:p>
            <a:pPr marL="0" lvl="0" indent="0" algn="l" rtl="0">
              <a:spcBef>
                <a:spcPts val="0"/>
              </a:spcBef>
              <a:spcAft>
                <a:spcPts val="0"/>
              </a:spcAft>
              <a:buNone/>
            </a:pPr>
            <a:endParaRPr sz="4800" b="1"/>
          </a:p>
          <a:p>
            <a:pPr marL="0" lvl="0" indent="0" algn="l" rtl="0">
              <a:lnSpc>
                <a:spcPct val="115000"/>
              </a:lnSpc>
              <a:spcBef>
                <a:spcPts val="0"/>
              </a:spcBef>
              <a:spcAft>
                <a:spcPts val="0"/>
              </a:spcAft>
              <a:buNone/>
            </a:pPr>
            <a:r>
              <a:rPr lang="en" sz="3100" b="1"/>
              <a:t>To identify which companies are good to invest in, and help investors build a diversified portfolio </a:t>
            </a:r>
            <a:endParaRPr sz="3100" b="1"/>
          </a:p>
          <a:p>
            <a:pPr marL="0" lvl="0" indent="0" algn="l" rtl="0">
              <a:lnSpc>
                <a:spcPct val="115000"/>
              </a:lnSpc>
              <a:spcBef>
                <a:spcPts val="0"/>
              </a:spcBef>
              <a:spcAft>
                <a:spcPts val="0"/>
              </a:spcAft>
              <a:buNone/>
            </a:pPr>
            <a:endParaRPr sz="3100" b="1"/>
          </a:p>
        </p:txBody>
      </p:sp>
      <p:pic>
        <p:nvPicPr>
          <p:cNvPr id="81" name="Google Shape;81;p15"/>
          <p:cNvPicPr preferRelativeResize="0"/>
          <p:nvPr/>
        </p:nvPicPr>
        <p:blipFill rotWithShape="1">
          <a:blip r:embed="rId4">
            <a:alphaModFix/>
          </a:blip>
          <a:srcRect l="5706" t="28579" r="70887" b="62503"/>
          <a:stretch/>
        </p:blipFill>
        <p:spPr>
          <a:xfrm>
            <a:off x="5699375" y="4405375"/>
            <a:ext cx="3444624" cy="738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378925" y="1733125"/>
            <a:ext cx="8386150" cy="167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sp>
        <p:nvSpPr>
          <p:cNvPr id="92" name="Google Shape;92;p17"/>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800"/>
              <a:t>Given financial information powered by AlphaVantage, how may we develop a solution to identify strong companies and recommend a diversified portfolio to investors?</a:t>
            </a:r>
            <a:endParaRPr sz="1800"/>
          </a:p>
        </p:txBody>
      </p:sp>
      <p:graphicFrame>
        <p:nvGraphicFramePr>
          <p:cNvPr id="93" name="Google Shape;93;p17"/>
          <p:cNvGraphicFramePr/>
          <p:nvPr/>
        </p:nvGraphicFramePr>
        <p:xfrm>
          <a:off x="5071481" y="4552231"/>
          <a:ext cx="3000000" cy="3000000"/>
        </p:xfrm>
        <a:graphic>
          <a:graphicData uri="http://schemas.openxmlformats.org/drawingml/2006/table">
            <a:tbl>
              <a:tblPr>
                <a:noFill/>
                <a:tableStyleId>{45A8563C-E3A1-48D6-BF50-9C6B8054E09C}</a:tableStyleId>
              </a:tblPr>
              <a:tblGrid>
                <a:gridCol w="821450">
                  <a:extLst>
                    <a:ext uri="{9D8B030D-6E8A-4147-A177-3AD203B41FA5}">
                      <a16:colId xmlns:a16="http://schemas.microsoft.com/office/drawing/2014/main" val="20000"/>
                    </a:ext>
                  </a:extLst>
                </a:gridCol>
                <a:gridCol w="821450">
                  <a:extLst>
                    <a:ext uri="{9D8B030D-6E8A-4147-A177-3AD203B41FA5}">
                      <a16:colId xmlns:a16="http://schemas.microsoft.com/office/drawing/2014/main" val="20001"/>
                    </a:ext>
                  </a:extLst>
                </a:gridCol>
                <a:gridCol w="821450">
                  <a:extLst>
                    <a:ext uri="{9D8B030D-6E8A-4147-A177-3AD203B41FA5}">
                      <a16:colId xmlns:a16="http://schemas.microsoft.com/office/drawing/2014/main" val="20002"/>
                    </a:ext>
                  </a:extLst>
                </a:gridCol>
                <a:gridCol w="821450">
                  <a:extLst>
                    <a:ext uri="{9D8B030D-6E8A-4147-A177-3AD203B41FA5}">
                      <a16:colId xmlns:a16="http://schemas.microsoft.com/office/drawing/2014/main" val="20003"/>
                    </a:ext>
                  </a:extLst>
                </a:gridCol>
              </a:tblGrid>
              <a:tr h="241650">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4" name="Google Shape;94;p17"/>
          <p:cNvSpPr/>
          <p:nvPr/>
        </p:nvSpPr>
        <p:spPr>
          <a:xfrm>
            <a:off x="5154825" y="3536048"/>
            <a:ext cx="722400" cy="99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5975583" y="3069166"/>
            <a:ext cx="722400" cy="145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796341" y="1919075"/>
            <a:ext cx="722400" cy="260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7617100" y="2163901"/>
            <a:ext cx="722400" cy="2363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98" name="Google Shape;98;p17"/>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195900" y="2264550"/>
            <a:ext cx="2808000" cy="61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Our Approach</a:t>
            </a:r>
            <a:endParaRPr sz="2800"/>
          </a:p>
        </p:txBody>
      </p:sp>
      <p:sp>
        <p:nvSpPr>
          <p:cNvPr id="104" name="Google Shape;104;p18"/>
          <p:cNvSpPr txBox="1">
            <a:spLocks noGrp="1"/>
          </p:cNvSpPr>
          <p:nvPr>
            <p:ph type="title"/>
          </p:nvPr>
        </p:nvSpPr>
        <p:spPr>
          <a:xfrm>
            <a:off x="4337500" y="514150"/>
            <a:ext cx="3753900" cy="9621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Data Extraction</a:t>
            </a:r>
            <a:endParaRPr/>
          </a:p>
        </p:txBody>
      </p:sp>
      <p:cxnSp>
        <p:nvCxnSpPr>
          <p:cNvPr id="105" name="Google Shape;105;p18"/>
          <p:cNvCxnSpPr>
            <a:stCxn id="104" idx="2"/>
            <a:endCxn id="106" idx="0"/>
          </p:cNvCxnSpPr>
          <p:nvPr/>
        </p:nvCxnSpPr>
        <p:spPr>
          <a:xfrm>
            <a:off x="6214450" y="1476250"/>
            <a:ext cx="0" cy="614400"/>
          </a:xfrm>
          <a:prstGeom prst="straightConnector1">
            <a:avLst/>
          </a:prstGeom>
          <a:noFill/>
          <a:ln w="9525" cap="flat" cmpd="sng">
            <a:solidFill>
              <a:schemeClr val="dk2"/>
            </a:solidFill>
            <a:prstDash val="solid"/>
            <a:round/>
            <a:headEnd type="none" w="med" len="med"/>
            <a:tailEnd type="none" w="med" len="med"/>
          </a:ln>
        </p:spPr>
      </p:cxnSp>
      <p:sp>
        <p:nvSpPr>
          <p:cNvPr id="106" name="Google Shape;106;p18"/>
          <p:cNvSpPr txBox="1">
            <a:spLocks noGrp="1"/>
          </p:cNvSpPr>
          <p:nvPr>
            <p:ph type="title"/>
          </p:nvPr>
        </p:nvSpPr>
        <p:spPr>
          <a:xfrm>
            <a:off x="4337500" y="2090676"/>
            <a:ext cx="3753900" cy="962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Analysis</a:t>
            </a:r>
            <a:endParaRPr/>
          </a:p>
        </p:txBody>
      </p:sp>
      <p:cxnSp>
        <p:nvCxnSpPr>
          <p:cNvPr id="107" name="Google Shape;107;p18"/>
          <p:cNvCxnSpPr>
            <a:stCxn id="106" idx="2"/>
            <a:endCxn id="108" idx="0"/>
          </p:cNvCxnSpPr>
          <p:nvPr/>
        </p:nvCxnSpPr>
        <p:spPr>
          <a:xfrm>
            <a:off x="6214450" y="3052776"/>
            <a:ext cx="0" cy="614400"/>
          </a:xfrm>
          <a:prstGeom prst="straightConnector1">
            <a:avLst/>
          </a:prstGeom>
          <a:noFill/>
          <a:ln w="9525" cap="flat" cmpd="sng">
            <a:solidFill>
              <a:schemeClr val="dk2"/>
            </a:solidFill>
            <a:prstDash val="solid"/>
            <a:round/>
            <a:headEnd type="none" w="med" len="med"/>
            <a:tailEnd type="none" w="med" len="med"/>
          </a:ln>
        </p:spPr>
      </p:cxnSp>
      <p:sp>
        <p:nvSpPr>
          <p:cNvPr id="108" name="Google Shape;108;p18"/>
          <p:cNvSpPr txBox="1">
            <a:spLocks noGrp="1"/>
          </p:cNvSpPr>
          <p:nvPr>
            <p:ph type="title"/>
          </p:nvPr>
        </p:nvSpPr>
        <p:spPr>
          <a:xfrm>
            <a:off x="4337501" y="3667157"/>
            <a:ext cx="3753900" cy="9621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a:p>
            <a:pPr marL="0" lvl="0" indent="0" algn="ctr" rtl="0">
              <a:spcBef>
                <a:spcPts val="0"/>
              </a:spcBef>
              <a:spcAft>
                <a:spcPts val="0"/>
              </a:spcAft>
              <a:buNone/>
            </a:pPr>
            <a:r>
              <a:rPr lang="en"/>
              <a:t>Clustering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158700"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Data Extraction and Cleaning</a:t>
            </a:r>
            <a:endParaRPr sz="3000"/>
          </a:p>
        </p:txBody>
      </p:sp>
      <p:sp>
        <p:nvSpPr>
          <p:cNvPr id="114" name="Google Shape;114;p19"/>
          <p:cNvSpPr txBox="1"/>
          <p:nvPr/>
        </p:nvSpPr>
        <p:spPr>
          <a:xfrm>
            <a:off x="5786425" y="1006325"/>
            <a:ext cx="141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Roboto"/>
                <a:ea typeface="Roboto"/>
                <a:cs typeface="Roboto"/>
                <a:sym typeface="Roboto"/>
              </a:rPr>
              <a:t>Calling API</a:t>
            </a:r>
            <a:endParaRPr sz="1800">
              <a:latin typeface="Roboto"/>
              <a:ea typeface="Roboto"/>
              <a:cs typeface="Roboto"/>
              <a:sym typeface="Roboto"/>
            </a:endParaRPr>
          </a:p>
        </p:txBody>
      </p:sp>
      <p:sp>
        <p:nvSpPr>
          <p:cNvPr id="115" name="Google Shape;115;p19"/>
          <p:cNvSpPr txBox="1"/>
          <p:nvPr/>
        </p:nvSpPr>
        <p:spPr>
          <a:xfrm>
            <a:off x="5478950" y="1533300"/>
            <a:ext cx="3298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Roboto"/>
                <a:ea typeface="Roboto"/>
                <a:cs typeface="Roboto"/>
                <a:sym typeface="Roboto"/>
              </a:rPr>
              <a:t>Extracting Fundamental Data </a:t>
            </a:r>
            <a:endParaRPr sz="1900">
              <a:latin typeface="Roboto"/>
              <a:ea typeface="Roboto"/>
              <a:cs typeface="Roboto"/>
              <a:sym typeface="Roboto"/>
            </a:endParaRPr>
          </a:p>
        </p:txBody>
      </p:sp>
      <p:sp>
        <p:nvSpPr>
          <p:cNvPr id="116" name="Google Shape;116;p19"/>
          <p:cNvSpPr txBox="1"/>
          <p:nvPr/>
        </p:nvSpPr>
        <p:spPr>
          <a:xfrm>
            <a:off x="5786425" y="2148463"/>
            <a:ext cx="320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Current Ratio = </a:t>
            </a:r>
            <a:endParaRPr>
              <a:latin typeface="Roboto"/>
              <a:ea typeface="Roboto"/>
              <a:cs typeface="Roboto"/>
              <a:sym typeface="Roboto"/>
            </a:endParaRPr>
          </a:p>
        </p:txBody>
      </p:sp>
      <p:graphicFrame>
        <p:nvGraphicFramePr>
          <p:cNvPr id="117" name="Google Shape;117;p19"/>
          <p:cNvGraphicFramePr/>
          <p:nvPr/>
        </p:nvGraphicFramePr>
        <p:xfrm>
          <a:off x="7198225" y="1952350"/>
          <a:ext cx="1557400" cy="792420"/>
        </p:xfrm>
        <a:graphic>
          <a:graphicData uri="http://schemas.openxmlformats.org/drawingml/2006/table">
            <a:tbl>
              <a:tblPr>
                <a:noFill/>
                <a:tableStyleId>{45A8563C-E3A1-48D6-BF50-9C6B8054E09C}</a:tableStyleId>
              </a:tblPr>
              <a:tblGrid>
                <a:gridCol w="15574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t>Total Assets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Total Liabilities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18" name="Google Shape;118;p19"/>
          <p:cNvSpPr txBox="1"/>
          <p:nvPr/>
        </p:nvSpPr>
        <p:spPr>
          <a:xfrm>
            <a:off x="5396550" y="3520325"/>
            <a:ext cx="378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Cash Ratio = </a:t>
            </a:r>
            <a:endParaRPr>
              <a:latin typeface="Roboto"/>
              <a:ea typeface="Roboto"/>
              <a:cs typeface="Roboto"/>
              <a:sym typeface="Roboto"/>
            </a:endParaRPr>
          </a:p>
        </p:txBody>
      </p:sp>
      <p:graphicFrame>
        <p:nvGraphicFramePr>
          <p:cNvPr id="119" name="Google Shape;119;p19"/>
          <p:cNvGraphicFramePr/>
          <p:nvPr/>
        </p:nvGraphicFramePr>
        <p:xfrm>
          <a:off x="6623163" y="3351025"/>
          <a:ext cx="2362125" cy="876485"/>
        </p:xfrm>
        <a:graphic>
          <a:graphicData uri="http://schemas.openxmlformats.org/drawingml/2006/table">
            <a:tbl>
              <a:tblPr>
                <a:noFill/>
                <a:tableStyleId>{45A8563C-E3A1-48D6-BF50-9C6B8054E09C}</a:tableStyleId>
              </a:tblPr>
              <a:tblGrid>
                <a:gridCol w="2362125">
                  <a:extLst>
                    <a:ext uri="{9D8B030D-6E8A-4147-A177-3AD203B41FA5}">
                      <a16:colId xmlns:a16="http://schemas.microsoft.com/office/drawing/2014/main" val="20000"/>
                    </a:ext>
                  </a:extLst>
                </a:gridCol>
              </a:tblGrid>
              <a:tr h="312150">
                <a:tc>
                  <a:txBody>
                    <a:bodyPr/>
                    <a:lstStyle/>
                    <a:p>
                      <a:pPr marL="0" lvl="0" indent="0" algn="ctr" rtl="0">
                        <a:spcBef>
                          <a:spcPts val="0"/>
                        </a:spcBef>
                        <a:spcAft>
                          <a:spcPts val="0"/>
                        </a:spcAft>
                        <a:buNone/>
                      </a:pPr>
                      <a:r>
                        <a:rPr lang="en"/>
                        <a:t>Total Cash</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80275">
                <a:tc>
                  <a:txBody>
                    <a:bodyPr/>
                    <a:lstStyle/>
                    <a:p>
                      <a:pPr marL="0" lvl="0" indent="0" algn="ctr" rtl="0">
                        <a:spcBef>
                          <a:spcPts val="0"/>
                        </a:spcBef>
                        <a:spcAft>
                          <a:spcPts val="0"/>
                        </a:spcAft>
                        <a:buNone/>
                      </a:pPr>
                      <a:r>
                        <a:rPr lang="en"/>
                        <a:t>Total Current Liabilities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0" name="Google Shape;120;p19"/>
          <p:cNvGraphicFramePr/>
          <p:nvPr/>
        </p:nvGraphicFramePr>
        <p:xfrm>
          <a:off x="5686800" y="1964638"/>
          <a:ext cx="3200700" cy="792425"/>
        </p:xfrm>
        <a:graphic>
          <a:graphicData uri="http://schemas.openxmlformats.org/drawingml/2006/table">
            <a:tbl>
              <a:tblPr>
                <a:noFill/>
                <a:tableStyleId>{45A8563C-E3A1-48D6-BF50-9C6B8054E09C}</a:tableStyleId>
              </a:tblPr>
              <a:tblGrid>
                <a:gridCol w="3200700">
                  <a:extLst>
                    <a:ext uri="{9D8B030D-6E8A-4147-A177-3AD203B41FA5}">
                      <a16:colId xmlns:a16="http://schemas.microsoft.com/office/drawing/2014/main" val="20000"/>
                    </a:ext>
                  </a:extLst>
                </a:gridCol>
              </a:tblGrid>
              <a:tr h="792425">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121" name="Google Shape;121;p19"/>
          <p:cNvPicPr preferRelativeResize="0"/>
          <p:nvPr/>
        </p:nvPicPr>
        <p:blipFill>
          <a:blip r:embed="rId3">
            <a:alphaModFix/>
          </a:blip>
          <a:stretch>
            <a:fillRect/>
          </a:stretch>
        </p:blipFill>
        <p:spPr>
          <a:xfrm>
            <a:off x="52024" y="686675"/>
            <a:ext cx="5149300" cy="4402351"/>
          </a:xfrm>
          <a:prstGeom prst="rect">
            <a:avLst/>
          </a:prstGeom>
          <a:noFill/>
          <a:ln>
            <a:noFill/>
          </a:ln>
        </p:spPr>
      </p:pic>
      <p:graphicFrame>
        <p:nvGraphicFramePr>
          <p:cNvPr id="122" name="Google Shape;122;p19"/>
          <p:cNvGraphicFramePr/>
          <p:nvPr/>
        </p:nvGraphicFramePr>
        <p:xfrm>
          <a:off x="5396550" y="3337750"/>
          <a:ext cx="3653125" cy="952300"/>
        </p:xfrm>
        <a:graphic>
          <a:graphicData uri="http://schemas.openxmlformats.org/drawingml/2006/table">
            <a:tbl>
              <a:tblPr>
                <a:noFill/>
                <a:tableStyleId>{45A8563C-E3A1-48D6-BF50-9C6B8054E09C}</a:tableStyleId>
              </a:tblPr>
              <a:tblGrid>
                <a:gridCol w="3653125">
                  <a:extLst>
                    <a:ext uri="{9D8B030D-6E8A-4147-A177-3AD203B41FA5}">
                      <a16:colId xmlns:a16="http://schemas.microsoft.com/office/drawing/2014/main" val="20000"/>
                    </a:ext>
                  </a:extLst>
                </a:gridCol>
              </a:tblGrid>
              <a:tr h="9523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cxnSp>
        <p:nvCxnSpPr>
          <p:cNvPr id="123" name="Google Shape;123;p19"/>
          <p:cNvCxnSpPr>
            <a:endCxn id="115" idx="1"/>
          </p:cNvCxnSpPr>
          <p:nvPr/>
        </p:nvCxnSpPr>
        <p:spPr>
          <a:xfrm rot="10800000" flipH="1">
            <a:off x="4947950" y="1771800"/>
            <a:ext cx="531000" cy="1187100"/>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124;p19"/>
          <p:cNvCxnSpPr>
            <a:endCxn id="114" idx="1"/>
          </p:cNvCxnSpPr>
          <p:nvPr/>
        </p:nvCxnSpPr>
        <p:spPr>
          <a:xfrm rot="10800000" flipH="1">
            <a:off x="2585725" y="1237175"/>
            <a:ext cx="3200700" cy="440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52024" y="686675"/>
            <a:ext cx="5149300" cy="4402351"/>
          </a:xfrm>
          <a:prstGeom prst="rect">
            <a:avLst/>
          </a:prstGeom>
          <a:noFill/>
          <a:ln>
            <a:noFill/>
          </a:ln>
        </p:spPr>
      </p:pic>
      <p:sp>
        <p:nvSpPr>
          <p:cNvPr id="130" name="Google Shape;130;p20"/>
          <p:cNvSpPr txBox="1">
            <a:spLocks noGrp="1"/>
          </p:cNvSpPr>
          <p:nvPr>
            <p:ph type="title"/>
          </p:nvPr>
        </p:nvSpPr>
        <p:spPr>
          <a:xfrm>
            <a:off x="158700"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Data Extraction and Cleaning</a:t>
            </a:r>
            <a:endParaRPr sz="3000"/>
          </a:p>
        </p:txBody>
      </p:sp>
      <p:sp>
        <p:nvSpPr>
          <p:cNvPr id="131" name="Google Shape;131;p20"/>
          <p:cNvSpPr txBox="1"/>
          <p:nvPr/>
        </p:nvSpPr>
        <p:spPr>
          <a:xfrm>
            <a:off x="5786425" y="1006325"/>
            <a:ext cx="141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Roboto"/>
                <a:ea typeface="Roboto"/>
                <a:cs typeface="Roboto"/>
                <a:sym typeface="Roboto"/>
              </a:rPr>
              <a:t>Calling API</a:t>
            </a:r>
            <a:endParaRPr sz="1800">
              <a:latin typeface="Roboto"/>
              <a:ea typeface="Roboto"/>
              <a:cs typeface="Roboto"/>
              <a:sym typeface="Roboto"/>
            </a:endParaRPr>
          </a:p>
        </p:txBody>
      </p:sp>
      <p:cxnSp>
        <p:nvCxnSpPr>
          <p:cNvPr id="132" name="Google Shape;132;p20"/>
          <p:cNvCxnSpPr>
            <a:endCxn id="131" idx="1"/>
          </p:cNvCxnSpPr>
          <p:nvPr/>
        </p:nvCxnSpPr>
        <p:spPr>
          <a:xfrm rot="10800000" flipH="1">
            <a:off x="2585725" y="1237175"/>
            <a:ext cx="3200700" cy="440100"/>
          </a:xfrm>
          <a:prstGeom prst="straightConnector1">
            <a:avLst/>
          </a:prstGeom>
          <a:noFill/>
          <a:ln w="9525" cap="flat" cmpd="sng">
            <a:solidFill>
              <a:schemeClr val="dk2"/>
            </a:solidFill>
            <a:prstDash val="solid"/>
            <a:round/>
            <a:headEnd type="none" w="med" len="med"/>
            <a:tailEnd type="none" w="med" len="med"/>
          </a:ln>
        </p:spPr>
      </p:cxnSp>
      <p:sp>
        <p:nvSpPr>
          <p:cNvPr id="133" name="Google Shape;133;p20"/>
          <p:cNvSpPr txBox="1"/>
          <p:nvPr/>
        </p:nvSpPr>
        <p:spPr>
          <a:xfrm>
            <a:off x="5478950" y="1533300"/>
            <a:ext cx="3298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Roboto"/>
                <a:ea typeface="Roboto"/>
                <a:cs typeface="Roboto"/>
                <a:sym typeface="Roboto"/>
              </a:rPr>
              <a:t>Extracting Fundamental Data </a:t>
            </a:r>
            <a:endParaRPr sz="1900">
              <a:latin typeface="Roboto"/>
              <a:ea typeface="Roboto"/>
              <a:cs typeface="Roboto"/>
              <a:sym typeface="Roboto"/>
            </a:endParaRPr>
          </a:p>
        </p:txBody>
      </p:sp>
      <p:cxnSp>
        <p:nvCxnSpPr>
          <p:cNvPr id="134" name="Google Shape;134;p20"/>
          <p:cNvCxnSpPr>
            <a:endCxn id="133" idx="1"/>
          </p:cNvCxnSpPr>
          <p:nvPr/>
        </p:nvCxnSpPr>
        <p:spPr>
          <a:xfrm rot="10800000" flipH="1">
            <a:off x="4947950" y="1771800"/>
            <a:ext cx="531000" cy="1187100"/>
          </a:xfrm>
          <a:prstGeom prst="straightConnector1">
            <a:avLst/>
          </a:prstGeom>
          <a:noFill/>
          <a:ln w="9525" cap="flat" cmpd="sng">
            <a:solidFill>
              <a:schemeClr val="dk2"/>
            </a:solidFill>
            <a:prstDash val="solid"/>
            <a:round/>
            <a:headEnd type="none" w="med" len="med"/>
            <a:tailEnd type="none" w="med" len="med"/>
          </a:ln>
        </p:spPr>
      </p:cxnSp>
      <p:sp>
        <p:nvSpPr>
          <p:cNvPr id="135" name="Google Shape;135;p20"/>
          <p:cNvSpPr txBox="1"/>
          <p:nvPr/>
        </p:nvSpPr>
        <p:spPr>
          <a:xfrm>
            <a:off x="5339275" y="4128000"/>
            <a:ext cx="35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Debt-Asset Ratio= </a:t>
            </a:r>
            <a:endParaRPr>
              <a:latin typeface="Roboto"/>
              <a:ea typeface="Roboto"/>
              <a:cs typeface="Roboto"/>
              <a:sym typeface="Roboto"/>
            </a:endParaRPr>
          </a:p>
        </p:txBody>
      </p:sp>
      <p:graphicFrame>
        <p:nvGraphicFramePr>
          <p:cNvPr id="136" name="Google Shape;136;p20"/>
          <p:cNvGraphicFramePr/>
          <p:nvPr/>
        </p:nvGraphicFramePr>
        <p:xfrm>
          <a:off x="7003513" y="3931888"/>
          <a:ext cx="1557400" cy="792420"/>
        </p:xfrm>
        <a:graphic>
          <a:graphicData uri="http://schemas.openxmlformats.org/drawingml/2006/table">
            <a:tbl>
              <a:tblPr>
                <a:noFill/>
                <a:tableStyleId>{45A8563C-E3A1-48D6-BF50-9C6B8054E09C}</a:tableStyleId>
              </a:tblPr>
              <a:tblGrid>
                <a:gridCol w="15574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t>Total Liabilities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Total Assets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37" name="Google Shape;137;p20"/>
          <p:cNvSpPr txBox="1"/>
          <p:nvPr/>
        </p:nvSpPr>
        <p:spPr>
          <a:xfrm>
            <a:off x="5202763" y="2499863"/>
            <a:ext cx="378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Debt-Equity Ratio = </a:t>
            </a:r>
            <a:endParaRPr>
              <a:latin typeface="Roboto"/>
              <a:ea typeface="Roboto"/>
              <a:cs typeface="Roboto"/>
              <a:sym typeface="Roboto"/>
            </a:endParaRPr>
          </a:p>
        </p:txBody>
      </p:sp>
      <p:graphicFrame>
        <p:nvGraphicFramePr>
          <p:cNvPr id="138" name="Google Shape;138;p20"/>
          <p:cNvGraphicFramePr/>
          <p:nvPr/>
        </p:nvGraphicFramePr>
        <p:xfrm>
          <a:off x="6781863" y="2254775"/>
          <a:ext cx="2362125" cy="890385"/>
        </p:xfrm>
        <a:graphic>
          <a:graphicData uri="http://schemas.openxmlformats.org/drawingml/2006/table">
            <a:tbl>
              <a:tblPr>
                <a:noFill/>
                <a:tableStyleId>{45A8563C-E3A1-48D6-BF50-9C6B8054E09C}</a:tableStyleId>
              </a:tblPr>
              <a:tblGrid>
                <a:gridCol w="2362125">
                  <a:extLst>
                    <a:ext uri="{9D8B030D-6E8A-4147-A177-3AD203B41FA5}">
                      <a16:colId xmlns:a16="http://schemas.microsoft.com/office/drawing/2014/main" val="20000"/>
                    </a:ext>
                  </a:extLst>
                </a:gridCol>
              </a:tblGrid>
              <a:tr h="312150">
                <a:tc>
                  <a:txBody>
                    <a:bodyPr/>
                    <a:lstStyle/>
                    <a:p>
                      <a:pPr marL="0" lvl="0" indent="0" algn="ctr" rtl="0">
                        <a:spcBef>
                          <a:spcPts val="0"/>
                        </a:spcBef>
                        <a:spcAft>
                          <a:spcPts val="0"/>
                        </a:spcAft>
                        <a:buNone/>
                      </a:pPr>
                      <a:r>
                        <a:rPr lang="en"/>
                        <a:t>Total Liabilities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94175">
                <a:tc>
                  <a:txBody>
                    <a:bodyPr/>
                    <a:lstStyle/>
                    <a:p>
                      <a:pPr marL="0" lvl="0" indent="0" algn="ctr" rtl="0">
                        <a:spcBef>
                          <a:spcPts val="0"/>
                        </a:spcBef>
                        <a:spcAft>
                          <a:spcPts val="0"/>
                        </a:spcAft>
                        <a:buNone/>
                      </a:pPr>
                      <a:r>
                        <a:rPr lang="en"/>
                        <a:t>Total Shareholders Equity</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9" name="Google Shape;139;p20"/>
          <p:cNvGraphicFramePr/>
          <p:nvPr/>
        </p:nvGraphicFramePr>
        <p:xfrm>
          <a:off x="5360225" y="3931888"/>
          <a:ext cx="3200700" cy="792425"/>
        </p:xfrm>
        <a:graphic>
          <a:graphicData uri="http://schemas.openxmlformats.org/drawingml/2006/table">
            <a:tbl>
              <a:tblPr>
                <a:noFill/>
                <a:tableStyleId>{45A8563C-E3A1-48D6-BF50-9C6B8054E09C}</a:tableStyleId>
              </a:tblPr>
              <a:tblGrid>
                <a:gridCol w="3200700">
                  <a:extLst>
                    <a:ext uri="{9D8B030D-6E8A-4147-A177-3AD203B41FA5}">
                      <a16:colId xmlns:a16="http://schemas.microsoft.com/office/drawing/2014/main" val="20000"/>
                    </a:ext>
                  </a:extLst>
                </a:gridCol>
              </a:tblGrid>
              <a:tr h="792425">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140" name="Google Shape;140;p20"/>
          <p:cNvGraphicFramePr/>
          <p:nvPr/>
        </p:nvGraphicFramePr>
        <p:xfrm>
          <a:off x="5202775" y="2261713"/>
          <a:ext cx="3944100" cy="876475"/>
        </p:xfrm>
        <a:graphic>
          <a:graphicData uri="http://schemas.openxmlformats.org/drawingml/2006/table">
            <a:tbl>
              <a:tblPr>
                <a:noFill/>
                <a:tableStyleId>{45A8563C-E3A1-48D6-BF50-9C6B8054E09C}</a:tableStyleId>
              </a:tblPr>
              <a:tblGrid>
                <a:gridCol w="3944100">
                  <a:extLst>
                    <a:ext uri="{9D8B030D-6E8A-4147-A177-3AD203B41FA5}">
                      <a16:colId xmlns:a16="http://schemas.microsoft.com/office/drawing/2014/main" val="20000"/>
                    </a:ext>
                  </a:extLst>
                </a:gridCol>
              </a:tblGrid>
              <a:tr h="876475">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158700"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Data Extraction and Cleaning</a:t>
            </a:r>
            <a:endParaRPr sz="3000"/>
          </a:p>
        </p:txBody>
      </p:sp>
      <p:sp>
        <p:nvSpPr>
          <p:cNvPr id="146" name="Google Shape;146;p21"/>
          <p:cNvSpPr txBox="1"/>
          <p:nvPr/>
        </p:nvSpPr>
        <p:spPr>
          <a:xfrm>
            <a:off x="419100" y="1001850"/>
            <a:ext cx="83058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Roboto"/>
                <a:ea typeface="Roboto"/>
                <a:cs typeface="Roboto"/>
                <a:sym typeface="Roboto"/>
              </a:rPr>
              <a:t>What to do with NaN values?</a:t>
            </a:r>
            <a:endParaRPr sz="2300" b="1">
              <a:latin typeface="Roboto"/>
              <a:ea typeface="Roboto"/>
              <a:cs typeface="Roboto"/>
              <a:sym typeface="Roboto"/>
            </a:endParaRPr>
          </a:p>
          <a:p>
            <a:pPr marL="0" lvl="0" indent="0" algn="l" rtl="0">
              <a:spcBef>
                <a:spcPts val="0"/>
              </a:spcBef>
              <a:spcAft>
                <a:spcPts val="0"/>
              </a:spcAft>
              <a:buNone/>
            </a:pPr>
            <a:endParaRPr sz="2300">
              <a:latin typeface="Roboto"/>
              <a:ea typeface="Roboto"/>
              <a:cs typeface="Roboto"/>
              <a:sym typeface="Roboto"/>
            </a:endParaRPr>
          </a:p>
          <a:p>
            <a:pPr marL="457200" lvl="0" indent="-374650" algn="l" rtl="0">
              <a:spcBef>
                <a:spcPts val="0"/>
              </a:spcBef>
              <a:spcAft>
                <a:spcPts val="0"/>
              </a:spcAft>
              <a:buSzPts val="2300"/>
              <a:buFont typeface="Roboto"/>
              <a:buAutoNum type="alphaLcParenBoth"/>
            </a:pPr>
            <a:r>
              <a:rPr lang="en" sz="2300">
                <a:latin typeface="Roboto"/>
                <a:ea typeface="Roboto"/>
                <a:cs typeface="Roboto"/>
                <a:sym typeface="Roboto"/>
              </a:rPr>
              <a:t>Removing all rows with NaN</a:t>
            </a:r>
            <a:endParaRPr sz="2300">
              <a:latin typeface="Roboto"/>
              <a:ea typeface="Roboto"/>
              <a:cs typeface="Roboto"/>
              <a:sym typeface="Roboto"/>
            </a:endParaRPr>
          </a:p>
          <a:p>
            <a:pPr marL="457200" lvl="0" indent="-374650" algn="l" rtl="0">
              <a:spcBef>
                <a:spcPts val="0"/>
              </a:spcBef>
              <a:spcAft>
                <a:spcPts val="0"/>
              </a:spcAft>
              <a:buSzPts val="2300"/>
              <a:buFont typeface="Roboto"/>
              <a:buAutoNum type="alphaLcParenBoth"/>
            </a:pPr>
            <a:r>
              <a:rPr lang="en" sz="2300">
                <a:latin typeface="Roboto"/>
                <a:ea typeface="Roboto"/>
                <a:cs typeface="Roboto"/>
                <a:sym typeface="Roboto"/>
              </a:rPr>
              <a:t>Imputing data using interpolated values e.g. Mean</a:t>
            </a:r>
            <a:endParaRPr sz="23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sp>
        <p:nvSpPr>
          <p:cNvPr id="147" name="Google Shape;147;p21"/>
          <p:cNvSpPr txBox="1"/>
          <p:nvPr/>
        </p:nvSpPr>
        <p:spPr>
          <a:xfrm>
            <a:off x="419100" y="2663150"/>
            <a:ext cx="7847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Roboto"/>
                <a:ea typeface="Roboto"/>
                <a:cs typeface="Roboto"/>
                <a:sym typeface="Roboto"/>
              </a:rPr>
              <a:t>e.g. Missing value for CDNS (2017) in 'ReturnOnAssetsTTM', resulted in removal of CDNS as one of the stocks used in clustering analysis.</a:t>
            </a:r>
            <a:endParaRPr>
              <a:latin typeface="Roboto"/>
              <a:ea typeface="Roboto"/>
              <a:cs typeface="Roboto"/>
              <a:sym typeface="Roboto"/>
            </a:endParaRPr>
          </a:p>
        </p:txBody>
      </p:sp>
      <p:sp>
        <p:nvSpPr>
          <p:cNvPr id="148" name="Google Shape;148;p21"/>
          <p:cNvSpPr txBox="1"/>
          <p:nvPr/>
        </p:nvSpPr>
        <p:spPr>
          <a:xfrm>
            <a:off x="419100" y="3402050"/>
            <a:ext cx="78477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Rationale: While (B) would achieve a balance between preserving sample size and data integrity, there are only a </a:t>
            </a:r>
            <a:r>
              <a:rPr lang="en" sz="1800" b="1">
                <a:solidFill>
                  <a:schemeClr val="dk1"/>
                </a:solidFill>
                <a:latin typeface="Roboto"/>
                <a:ea typeface="Roboto"/>
                <a:cs typeface="Roboto"/>
                <a:sym typeface="Roboto"/>
              </a:rPr>
              <a:t>minute amount of missing values</a:t>
            </a:r>
            <a:r>
              <a:rPr lang="en" sz="1800">
                <a:solidFill>
                  <a:schemeClr val="dk1"/>
                </a:solidFill>
                <a:latin typeface="Roboto"/>
                <a:ea typeface="Roboto"/>
                <a:cs typeface="Roboto"/>
                <a:sym typeface="Roboto"/>
              </a:rPr>
              <a:t>, and removing all rows with NaN values would </a:t>
            </a:r>
            <a:r>
              <a:rPr lang="en" sz="1800" b="1">
                <a:solidFill>
                  <a:schemeClr val="dk1"/>
                </a:solidFill>
                <a:latin typeface="Roboto"/>
                <a:ea typeface="Roboto"/>
                <a:cs typeface="Roboto"/>
                <a:sym typeface="Roboto"/>
              </a:rPr>
              <a:t>not severely reduce the sample size, </a:t>
            </a:r>
            <a:r>
              <a:rPr lang="en" sz="1800">
                <a:solidFill>
                  <a:schemeClr val="dk1"/>
                </a:solidFill>
                <a:latin typeface="Roboto"/>
                <a:ea typeface="Roboto"/>
                <a:cs typeface="Roboto"/>
                <a:sym typeface="Roboto"/>
              </a:rPr>
              <a:t>thus (A) would not make these unsupervised learning models significantly less accurate. </a:t>
            </a:r>
            <a:endParaRPr>
              <a:latin typeface="Roboto"/>
              <a:ea typeface="Roboto"/>
              <a:cs typeface="Roboto"/>
              <a:sym typeface="Roboto"/>
            </a:endParaRPr>
          </a:p>
        </p:txBody>
      </p:sp>
      <p:pic>
        <p:nvPicPr>
          <p:cNvPr id="149" name="Google Shape;149;p21"/>
          <p:cNvPicPr preferRelativeResize="0"/>
          <p:nvPr/>
        </p:nvPicPr>
        <p:blipFill>
          <a:blip r:embed="rId3">
            <a:alphaModFix/>
          </a:blip>
          <a:stretch>
            <a:fillRect/>
          </a:stretch>
        </p:blipFill>
        <p:spPr>
          <a:xfrm>
            <a:off x="4728225" y="1558350"/>
            <a:ext cx="602700" cy="602700"/>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2148</Words>
  <Application>Microsoft Office PowerPoint</Application>
  <PresentationFormat>On-screen Show (16:9)</PresentationFormat>
  <Paragraphs>184</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Roboto</vt:lpstr>
      <vt:lpstr>Open Sans</vt:lpstr>
      <vt:lpstr>Courier New</vt:lpstr>
      <vt:lpstr>Material</vt:lpstr>
      <vt:lpstr>DSAI Project </vt:lpstr>
      <vt:lpstr>PowerPoint Presentation</vt:lpstr>
      <vt:lpstr>Mission statement:   To identify which companies are good to invest in, and help investors build a diversified portfolio  </vt:lpstr>
      <vt:lpstr>PowerPoint Presentation</vt:lpstr>
      <vt:lpstr>Problem Statement</vt:lpstr>
      <vt:lpstr>Our Approach</vt:lpstr>
      <vt:lpstr>Data Extraction and Cleaning</vt:lpstr>
      <vt:lpstr>Data Extraction and Cleaning</vt:lpstr>
      <vt:lpstr>Data Extraction and Cleaning</vt:lpstr>
      <vt:lpstr>Exploratory Analysis</vt:lpstr>
      <vt:lpstr>The solution</vt:lpstr>
      <vt:lpstr>4 Categories of Financial Ratios</vt:lpstr>
      <vt:lpstr>PowerPoint Presentation</vt:lpstr>
      <vt:lpstr>Elbow Method</vt:lpstr>
      <vt:lpstr>Clustering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Evaluating Clusters</vt:lpstr>
      <vt:lpstr>Final Analysis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DSAI Project </dc:title>
  <cp:lastModifiedBy>#SNG YI XUAN#</cp:lastModifiedBy>
  <cp:revision>1</cp:revision>
  <dcterms:modified xsi:type="dcterms:W3CDTF">2021-04-22T12:51:03Z</dcterms:modified>
</cp:coreProperties>
</file>